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1"/>
  </p:notesMasterIdLst>
  <p:sldIdLst>
    <p:sldId id="261" r:id="rId2"/>
    <p:sldId id="426" r:id="rId3"/>
    <p:sldId id="427" r:id="rId4"/>
    <p:sldId id="316" r:id="rId5"/>
    <p:sldId id="297" r:id="rId6"/>
    <p:sldId id="429" r:id="rId7"/>
    <p:sldId id="327" r:id="rId8"/>
    <p:sldId id="320" r:id="rId9"/>
    <p:sldId id="313" r:id="rId10"/>
    <p:sldId id="430" r:id="rId11"/>
    <p:sldId id="431" r:id="rId12"/>
    <p:sldId id="432" r:id="rId13"/>
    <p:sldId id="328" r:id="rId14"/>
    <p:sldId id="329" r:id="rId15"/>
    <p:sldId id="433" r:id="rId16"/>
    <p:sldId id="441" r:id="rId17"/>
    <p:sldId id="442" r:id="rId18"/>
    <p:sldId id="319" r:id="rId19"/>
    <p:sldId id="300" r:id="rId20"/>
    <p:sldId id="321" r:id="rId21"/>
    <p:sldId id="335" r:id="rId22"/>
    <p:sldId id="301" r:id="rId23"/>
    <p:sldId id="336" r:id="rId24"/>
    <p:sldId id="434" r:id="rId25"/>
    <p:sldId id="302" r:id="rId26"/>
    <p:sldId id="435" r:id="rId27"/>
    <p:sldId id="334" r:id="rId28"/>
    <p:sldId id="436" r:id="rId29"/>
    <p:sldId id="437" r:id="rId30"/>
    <p:sldId id="438" r:id="rId31"/>
    <p:sldId id="439" r:id="rId32"/>
    <p:sldId id="323" r:id="rId33"/>
    <p:sldId id="304" r:id="rId34"/>
    <p:sldId id="305" r:id="rId35"/>
    <p:sldId id="440" r:id="rId36"/>
    <p:sldId id="443" r:id="rId37"/>
    <p:sldId id="348" r:id="rId38"/>
    <p:sldId id="428" r:id="rId39"/>
    <p:sldId id="32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FBC54B"/>
    <a:srgbClr val="CC0000"/>
    <a:srgbClr val="79BC61"/>
    <a:srgbClr val="9ADBE8"/>
    <a:srgbClr val="0054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125" autoAdjust="0"/>
  </p:normalViewPr>
  <p:slideViewPr>
    <p:cSldViewPr snapToGrid="0" snapToObjects="1">
      <p:cViewPr varScale="1">
        <p:scale>
          <a:sx n="64" d="100"/>
          <a:sy n="64" d="100"/>
        </p:scale>
        <p:origin x="15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C9B75-F3B3-4A38-B113-BB7A853007C8}" type="datetimeFigureOut">
              <a:rPr lang="en-US" smtClean="0"/>
              <a:t>8/10/2021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766E4-72AA-411C-AA22-951D5D9649B1}" type="slidenum">
              <a:rPr lang="en-US" smtClean="0"/>
              <a:t>‹#›</a:t>
            </a:fld>
            <a:endParaRPr lang="en-US"/>
          </a:p>
        </p:txBody>
      </p:sp>
    </p:spTree>
    <p:extLst>
      <p:ext uri="{BB962C8B-B14F-4D97-AF65-F5344CB8AC3E}">
        <p14:creationId xmlns:p14="http://schemas.microsoft.com/office/powerpoint/2010/main" val="146790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5</a:t>
            </a:fld>
            <a:endParaRPr lang="en-US" dirty="0"/>
          </a:p>
        </p:txBody>
      </p:sp>
    </p:spTree>
    <p:extLst>
      <p:ext uri="{BB962C8B-B14F-4D97-AF65-F5344CB8AC3E}">
        <p14:creationId xmlns:p14="http://schemas.microsoft.com/office/powerpoint/2010/main" val="200254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14</a:t>
            </a:fld>
            <a:endParaRPr lang="en-US" dirty="0"/>
          </a:p>
        </p:txBody>
      </p:sp>
    </p:spTree>
    <p:extLst>
      <p:ext uri="{BB962C8B-B14F-4D97-AF65-F5344CB8AC3E}">
        <p14:creationId xmlns:p14="http://schemas.microsoft.com/office/powerpoint/2010/main" val="265805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15</a:t>
            </a:fld>
            <a:endParaRPr lang="en-US" dirty="0"/>
          </a:p>
        </p:txBody>
      </p:sp>
    </p:spTree>
    <p:extLst>
      <p:ext uri="{BB962C8B-B14F-4D97-AF65-F5344CB8AC3E}">
        <p14:creationId xmlns:p14="http://schemas.microsoft.com/office/powerpoint/2010/main" val="322816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16</a:t>
            </a:fld>
            <a:endParaRPr lang="en-US" dirty="0"/>
          </a:p>
        </p:txBody>
      </p:sp>
    </p:spTree>
    <p:extLst>
      <p:ext uri="{BB962C8B-B14F-4D97-AF65-F5344CB8AC3E}">
        <p14:creationId xmlns:p14="http://schemas.microsoft.com/office/powerpoint/2010/main" val="414696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2021 CPT book added the concept of shared services, for E/M services provided jointly between a physician and other qualified health care professional. In May, CMS removed their manual sections for split/shared services, for critical care, and for skilled nursing services. They noted that they would address these issues in room making rule making, and they are doing so in this proposal rule.</a:t>
            </a:r>
          </a:p>
          <a:p>
            <a:endParaRPr lang="en-US" dirty="0"/>
          </a:p>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17</a:t>
            </a:fld>
            <a:endParaRPr lang="en-US" dirty="0"/>
          </a:p>
        </p:txBody>
      </p:sp>
    </p:spTree>
    <p:extLst>
      <p:ext uri="{BB962C8B-B14F-4D97-AF65-F5344CB8AC3E}">
        <p14:creationId xmlns:p14="http://schemas.microsoft.com/office/powerpoint/2010/main" val="278113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19</a:t>
            </a:fld>
            <a:endParaRPr lang="en-US" dirty="0"/>
          </a:p>
        </p:txBody>
      </p:sp>
    </p:spTree>
    <p:extLst>
      <p:ext uri="{BB962C8B-B14F-4D97-AF65-F5344CB8AC3E}">
        <p14:creationId xmlns:p14="http://schemas.microsoft.com/office/powerpoint/2010/main" val="2243860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20</a:t>
            </a:fld>
            <a:endParaRPr lang="en-US" dirty="0"/>
          </a:p>
        </p:txBody>
      </p:sp>
    </p:spTree>
    <p:extLst>
      <p:ext uri="{BB962C8B-B14F-4D97-AF65-F5344CB8AC3E}">
        <p14:creationId xmlns:p14="http://schemas.microsoft.com/office/powerpoint/2010/main" val="156693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21</a:t>
            </a:fld>
            <a:endParaRPr lang="en-US" dirty="0"/>
          </a:p>
        </p:txBody>
      </p:sp>
    </p:spTree>
    <p:extLst>
      <p:ext uri="{BB962C8B-B14F-4D97-AF65-F5344CB8AC3E}">
        <p14:creationId xmlns:p14="http://schemas.microsoft.com/office/powerpoint/2010/main" val="365287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22</a:t>
            </a:fld>
            <a:endParaRPr lang="en-US" dirty="0"/>
          </a:p>
        </p:txBody>
      </p:sp>
    </p:spTree>
    <p:extLst>
      <p:ext uri="{BB962C8B-B14F-4D97-AF65-F5344CB8AC3E}">
        <p14:creationId xmlns:p14="http://schemas.microsoft.com/office/powerpoint/2010/main" val="204208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23</a:t>
            </a:fld>
            <a:endParaRPr lang="en-US" dirty="0"/>
          </a:p>
        </p:txBody>
      </p:sp>
    </p:spTree>
    <p:extLst>
      <p:ext uri="{BB962C8B-B14F-4D97-AF65-F5344CB8AC3E}">
        <p14:creationId xmlns:p14="http://schemas.microsoft.com/office/powerpoint/2010/main" val="90156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24</a:t>
            </a:fld>
            <a:endParaRPr lang="en-US" dirty="0"/>
          </a:p>
        </p:txBody>
      </p:sp>
    </p:spTree>
    <p:extLst>
      <p:ext uri="{BB962C8B-B14F-4D97-AF65-F5344CB8AC3E}">
        <p14:creationId xmlns:p14="http://schemas.microsoft.com/office/powerpoint/2010/main" val="372712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statutory update to the fee schedule is set at 0.0 from 2020-2025 – so this adjustment is due to budget neutrality and RVU changes</a:t>
            </a:r>
          </a:p>
        </p:txBody>
      </p:sp>
      <p:sp>
        <p:nvSpPr>
          <p:cNvPr id="4" name="Slide Number Placeholder 3"/>
          <p:cNvSpPr>
            <a:spLocks noGrp="1"/>
          </p:cNvSpPr>
          <p:nvPr>
            <p:ph type="sldNum" sz="quarter" idx="5"/>
          </p:nvPr>
        </p:nvSpPr>
        <p:spPr/>
        <p:txBody>
          <a:bodyPr/>
          <a:lstStyle/>
          <a:p>
            <a:fld id="{0C6206A7-F7D9-4771-9D1E-C0074079A832}" type="slidenum">
              <a:rPr lang="en-US" smtClean="0"/>
              <a:t>6</a:t>
            </a:fld>
            <a:endParaRPr lang="en-US" dirty="0"/>
          </a:p>
        </p:txBody>
      </p:sp>
    </p:spTree>
    <p:extLst>
      <p:ext uri="{BB962C8B-B14F-4D97-AF65-F5344CB8AC3E}">
        <p14:creationId xmlns:p14="http://schemas.microsoft.com/office/powerpoint/2010/main" val="4001899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25</a:t>
            </a:fld>
            <a:endParaRPr lang="en-US" dirty="0"/>
          </a:p>
        </p:txBody>
      </p:sp>
    </p:spTree>
    <p:extLst>
      <p:ext uri="{BB962C8B-B14F-4D97-AF65-F5344CB8AC3E}">
        <p14:creationId xmlns:p14="http://schemas.microsoft.com/office/powerpoint/2010/main" val="163321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26</a:t>
            </a:fld>
            <a:endParaRPr lang="en-US" dirty="0"/>
          </a:p>
        </p:txBody>
      </p:sp>
    </p:spTree>
    <p:extLst>
      <p:ext uri="{BB962C8B-B14F-4D97-AF65-F5344CB8AC3E}">
        <p14:creationId xmlns:p14="http://schemas.microsoft.com/office/powerpoint/2010/main" val="288148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measures CMS is proposing to remove. </a:t>
            </a:r>
          </a:p>
        </p:txBody>
      </p:sp>
      <p:sp>
        <p:nvSpPr>
          <p:cNvPr id="4" name="Slide Number Placeholder 3"/>
          <p:cNvSpPr>
            <a:spLocks noGrp="1"/>
          </p:cNvSpPr>
          <p:nvPr>
            <p:ph type="sldNum" sz="quarter" idx="5"/>
          </p:nvPr>
        </p:nvSpPr>
        <p:spPr/>
        <p:txBody>
          <a:bodyPr/>
          <a:lstStyle/>
          <a:p>
            <a:fld id="{0C6206A7-F7D9-4771-9D1E-C0074079A832}" type="slidenum">
              <a:rPr lang="en-US" smtClean="0"/>
              <a:t>27</a:t>
            </a:fld>
            <a:endParaRPr lang="en-US" dirty="0"/>
          </a:p>
        </p:txBody>
      </p:sp>
    </p:spTree>
    <p:extLst>
      <p:ext uri="{BB962C8B-B14F-4D97-AF65-F5344CB8AC3E}">
        <p14:creationId xmlns:p14="http://schemas.microsoft.com/office/powerpoint/2010/main" val="2291531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28</a:t>
            </a:fld>
            <a:endParaRPr lang="en-US" dirty="0"/>
          </a:p>
        </p:txBody>
      </p:sp>
    </p:spTree>
    <p:extLst>
      <p:ext uri="{BB962C8B-B14F-4D97-AF65-F5344CB8AC3E}">
        <p14:creationId xmlns:p14="http://schemas.microsoft.com/office/powerpoint/2010/main" val="695994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29</a:t>
            </a:fld>
            <a:endParaRPr lang="en-US" dirty="0"/>
          </a:p>
        </p:txBody>
      </p:sp>
    </p:spTree>
    <p:extLst>
      <p:ext uri="{BB962C8B-B14F-4D97-AF65-F5344CB8AC3E}">
        <p14:creationId xmlns:p14="http://schemas.microsoft.com/office/powerpoint/2010/main" val="1736683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30</a:t>
            </a:fld>
            <a:endParaRPr lang="en-US" dirty="0"/>
          </a:p>
        </p:txBody>
      </p:sp>
    </p:spTree>
    <p:extLst>
      <p:ext uri="{BB962C8B-B14F-4D97-AF65-F5344CB8AC3E}">
        <p14:creationId xmlns:p14="http://schemas.microsoft.com/office/powerpoint/2010/main" val="1659450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31</a:t>
            </a:fld>
            <a:endParaRPr lang="en-US" dirty="0"/>
          </a:p>
        </p:txBody>
      </p:sp>
    </p:spTree>
    <p:extLst>
      <p:ext uri="{BB962C8B-B14F-4D97-AF65-F5344CB8AC3E}">
        <p14:creationId xmlns:p14="http://schemas.microsoft.com/office/powerpoint/2010/main" val="747064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33</a:t>
            </a:fld>
            <a:endParaRPr lang="en-US" dirty="0"/>
          </a:p>
        </p:txBody>
      </p:sp>
    </p:spTree>
    <p:extLst>
      <p:ext uri="{BB962C8B-B14F-4D97-AF65-F5344CB8AC3E}">
        <p14:creationId xmlns:p14="http://schemas.microsoft.com/office/powerpoint/2010/main" val="52670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7</a:t>
            </a:fld>
            <a:endParaRPr lang="en-US" dirty="0"/>
          </a:p>
        </p:txBody>
      </p:sp>
    </p:spTree>
    <p:extLst>
      <p:ext uri="{BB962C8B-B14F-4D97-AF65-F5344CB8AC3E}">
        <p14:creationId xmlns:p14="http://schemas.microsoft.com/office/powerpoint/2010/main" val="221719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8</a:t>
            </a:fld>
            <a:endParaRPr lang="en-US" dirty="0"/>
          </a:p>
        </p:txBody>
      </p:sp>
    </p:spTree>
    <p:extLst>
      <p:ext uri="{BB962C8B-B14F-4D97-AF65-F5344CB8AC3E}">
        <p14:creationId xmlns:p14="http://schemas.microsoft.com/office/powerpoint/2010/main" val="346410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9</a:t>
            </a:fld>
            <a:endParaRPr lang="en-US" dirty="0"/>
          </a:p>
        </p:txBody>
      </p:sp>
    </p:spTree>
    <p:extLst>
      <p:ext uri="{BB962C8B-B14F-4D97-AF65-F5344CB8AC3E}">
        <p14:creationId xmlns:p14="http://schemas.microsoft.com/office/powerpoint/2010/main" val="417703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10</a:t>
            </a:fld>
            <a:endParaRPr lang="en-US" dirty="0"/>
          </a:p>
        </p:txBody>
      </p:sp>
    </p:spTree>
    <p:extLst>
      <p:ext uri="{BB962C8B-B14F-4D97-AF65-F5344CB8AC3E}">
        <p14:creationId xmlns:p14="http://schemas.microsoft.com/office/powerpoint/2010/main" val="358762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11</a:t>
            </a:fld>
            <a:endParaRPr lang="en-US" dirty="0"/>
          </a:p>
        </p:txBody>
      </p:sp>
    </p:spTree>
    <p:extLst>
      <p:ext uri="{BB962C8B-B14F-4D97-AF65-F5344CB8AC3E}">
        <p14:creationId xmlns:p14="http://schemas.microsoft.com/office/powerpoint/2010/main" val="399291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12</a:t>
            </a:fld>
            <a:endParaRPr lang="en-US" dirty="0"/>
          </a:p>
        </p:txBody>
      </p:sp>
    </p:spTree>
    <p:extLst>
      <p:ext uri="{BB962C8B-B14F-4D97-AF65-F5344CB8AC3E}">
        <p14:creationId xmlns:p14="http://schemas.microsoft.com/office/powerpoint/2010/main" val="259943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206A7-F7D9-4771-9D1E-C0074079A832}" type="slidenum">
              <a:rPr lang="en-US" smtClean="0"/>
              <a:t>13</a:t>
            </a:fld>
            <a:endParaRPr lang="en-US" dirty="0"/>
          </a:p>
        </p:txBody>
      </p:sp>
    </p:spTree>
    <p:extLst>
      <p:ext uri="{BB962C8B-B14F-4D97-AF65-F5344CB8AC3E}">
        <p14:creationId xmlns:p14="http://schemas.microsoft.com/office/powerpoint/2010/main" val="1728674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2477-A5E4-BC42-A31F-A97C27651294}"/>
              </a:ext>
            </a:extLst>
          </p:cNvPr>
          <p:cNvSpPr>
            <a:spLocks noGrp="1"/>
          </p:cNvSpPr>
          <p:nvPr>
            <p:ph type="ctrTitle"/>
          </p:nvPr>
        </p:nvSpPr>
        <p:spPr>
          <a:xfrm>
            <a:off x="628650" y="768816"/>
            <a:ext cx="6858000" cy="1381124"/>
          </a:xfrm>
        </p:spPr>
        <p:txBody>
          <a:bodyPr lIns="0" tIns="0" rIns="0" anchor="t">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A196790-70E0-954C-91A5-8BB54C4EC8D1}"/>
              </a:ext>
            </a:extLst>
          </p:cNvPr>
          <p:cNvSpPr>
            <a:spLocks noGrp="1"/>
          </p:cNvSpPr>
          <p:nvPr>
            <p:ph type="subTitle" idx="1"/>
          </p:nvPr>
        </p:nvSpPr>
        <p:spPr>
          <a:xfrm>
            <a:off x="628650" y="2447302"/>
            <a:ext cx="6858000" cy="365125"/>
          </a:xfrm>
        </p:spPr>
        <p:txBody>
          <a:bodyPr lIns="0" tIns="0" rIns="0">
            <a:normAutofit/>
          </a:bodyPr>
          <a:lstStyle>
            <a:lvl1pPr marL="0" indent="0" algn="l">
              <a:buNone/>
              <a:defRPr sz="2400" b="1">
                <a:solidFill>
                  <a:srgbClr val="79BC61"/>
                </a:solidFill>
                <a:latin typeface="Trebuchet MS" panose="020B070302020209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F503F093-E74B-DA4D-8772-C0A037ADAC7A}"/>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5" name="Footer Placeholder 4">
            <a:extLst>
              <a:ext uri="{FF2B5EF4-FFF2-40B4-BE49-F238E27FC236}">
                <a16:creationId xmlns:a16="http://schemas.microsoft.com/office/drawing/2014/main" id="{4A08F82A-798A-1243-AB2B-9C974621A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0D38F-9DF2-6543-9D65-DF4BA3D4612D}"/>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9" name="Picture 8" descr="A picture containing clock, drawing&#10;&#10;Description automatically generated">
            <a:extLst>
              <a:ext uri="{FF2B5EF4-FFF2-40B4-BE49-F238E27FC236}">
                <a16:creationId xmlns:a16="http://schemas.microsoft.com/office/drawing/2014/main" id="{BAB85005-E044-4CC9-AA60-7A9839227A37}"/>
              </a:ext>
            </a:extLst>
          </p:cNvPr>
          <p:cNvPicPr>
            <a:picLocks noChangeAspect="1"/>
          </p:cNvPicPr>
          <p:nvPr userDrawn="1"/>
        </p:nvPicPr>
        <p:blipFill>
          <a:blip r:embed="rId3"/>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120075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EC4C-197D-704D-B299-E4146E5E9F1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2D43096-9CAA-B542-964F-2CB86B40A29E}"/>
              </a:ext>
            </a:extLst>
          </p:cNvPr>
          <p:cNvSpPr>
            <a:spLocks noGrp="1"/>
          </p:cNvSpPr>
          <p:nvPr>
            <p:ph type="body" orient="vert" idx="1"/>
          </p:nvPr>
        </p:nvSpPr>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575078-E8C5-6F4E-B842-E13EB3C44B66}"/>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5" name="Footer Placeholder 4">
            <a:extLst>
              <a:ext uri="{FF2B5EF4-FFF2-40B4-BE49-F238E27FC236}">
                <a16:creationId xmlns:a16="http://schemas.microsoft.com/office/drawing/2014/main" id="{7AA9150F-26C6-CC48-9A25-64A73BC5E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158FA-C038-8946-9DCF-6DBBC6BED1E5}"/>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9" name="Picture 8" descr="A picture containing clock, drawing&#10;&#10;Description automatically generated">
            <a:extLst>
              <a:ext uri="{FF2B5EF4-FFF2-40B4-BE49-F238E27FC236}">
                <a16:creationId xmlns:a16="http://schemas.microsoft.com/office/drawing/2014/main" id="{84D9BE51-822B-49B2-B322-0D5E877F10E5}"/>
              </a:ext>
            </a:extLst>
          </p:cNvPr>
          <p:cNvPicPr>
            <a:picLocks noChangeAspect="1"/>
          </p:cNvPicPr>
          <p:nvPr userDrawn="1"/>
        </p:nvPicPr>
        <p:blipFill>
          <a:blip r:embed="rId2"/>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232397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25946-0E5A-5E41-A493-9973EB813AD4}"/>
              </a:ext>
            </a:extLst>
          </p:cNvPr>
          <p:cNvSpPr>
            <a:spLocks noGrp="1"/>
          </p:cNvSpPr>
          <p:nvPr>
            <p:ph type="title" orient="vert" hasCustomPrompt="1"/>
          </p:nvPr>
        </p:nvSpPr>
        <p:spPr>
          <a:xfrm>
            <a:off x="7437120" y="628650"/>
            <a:ext cx="1078230" cy="5021948"/>
          </a:xfrm>
        </p:spPr>
        <p:txBody>
          <a:bodyPr vert="eaVert"/>
          <a:lstStyle/>
          <a:p>
            <a:r>
              <a:rPr lang="en-US" dirty="0"/>
              <a:t>Click to edit Master title style    </a:t>
            </a:r>
          </a:p>
        </p:txBody>
      </p:sp>
      <p:sp>
        <p:nvSpPr>
          <p:cNvPr id="3" name="Vertical Text Placeholder 2">
            <a:extLst>
              <a:ext uri="{FF2B5EF4-FFF2-40B4-BE49-F238E27FC236}">
                <a16:creationId xmlns:a16="http://schemas.microsoft.com/office/drawing/2014/main" id="{5A769B71-69EE-E348-931C-19B79CFB087B}"/>
              </a:ext>
            </a:extLst>
          </p:cNvPr>
          <p:cNvSpPr>
            <a:spLocks noGrp="1"/>
          </p:cNvSpPr>
          <p:nvPr>
            <p:ph type="body" orient="vert" idx="1"/>
          </p:nvPr>
        </p:nvSpPr>
        <p:spPr>
          <a:xfrm>
            <a:off x="628650" y="628650"/>
            <a:ext cx="6555921" cy="502194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3E73CF-FFDB-074A-A49B-5DDACF6FEB4B}"/>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5" name="Footer Placeholder 4">
            <a:extLst>
              <a:ext uri="{FF2B5EF4-FFF2-40B4-BE49-F238E27FC236}">
                <a16:creationId xmlns:a16="http://schemas.microsoft.com/office/drawing/2014/main" id="{2B69374F-3596-E242-A24C-9B85426B6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547C2-B49D-DB49-A6AA-8E9A6FA02F0B}"/>
              </a:ext>
            </a:extLst>
          </p:cNvPr>
          <p:cNvSpPr>
            <a:spLocks noGrp="1"/>
          </p:cNvSpPr>
          <p:nvPr>
            <p:ph type="sldNum" sz="quarter" idx="12"/>
          </p:nvPr>
        </p:nvSpPr>
        <p:spPr/>
        <p:txBody>
          <a:bodyPr/>
          <a:lstStyle/>
          <a:p>
            <a:fld id="{A1213175-95A7-3343-B72B-26492C4DCE35}" type="slidenum">
              <a:rPr lang="en-US" smtClean="0"/>
              <a:t>‹#›</a:t>
            </a:fld>
            <a:endParaRPr lang="en-US"/>
          </a:p>
        </p:txBody>
      </p:sp>
      <p:cxnSp>
        <p:nvCxnSpPr>
          <p:cNvPr id="10" name="Straight Connector 9">
            <a:extLst>
              <a:ext uri="{FF2B5EF4-FFF2-40B4-BE49-F238E27FC236}">
                <a16:creationId xmlns:a16="http://schemas.microsoft.com/office/drawing/2014/main" id="{7C0DE2FA-B7B1-4C47-96B2-BE4C05FBE5F0}"/>
              </a:ext>
            </a:extLst>
          </p:cNvPr>
          <p:cNvCxnSpPr>
            <a:cxnSpLocks/>
          </p:cNvCxnSpPr>
          <p:nvPr userDrawn="1"/>
        </p:nvCxnSpPr>
        <p:spPr>
          <a:xfrm>
            <a:off x="576474" y="5913779"/>
            <a:ext cx="8010935" cy="0"/>
          </a:xfrm>
          <a:prstGeom prst="line">
            <a:avLst/>
          </a:prstGeom>
          <a:ln w="28575">
            <a:solidFill>
              <a:srgbClr val="FBC54B"/>
            </a:solidFill>
          </a:ln>
        </p:spPr>
        <p:style>
          <a:lnRef idx="1">
            <a:schemeClr val="accent2"/>
          </a:lnRef>
          <a:fillRef idx="0">
            <a:schemeClr val="accent2"/>
          </a:fillRef>
          <a:effectRef idx="0">
            <a:schemeClr val="accent2"/>
          </a:effectRef>
          <a:fontRef idx="minor">
            <a:schemeClr val="tx1"/>
          </a:fontRef>
        </p:style>
      </p:cxnSp>
      <p:pic>
        <p:nvPicPr>
          <p:cNvPr id="12" name="Picture 11" descr="A picture containing clock, drawing&#10;&#10;Description automatically generated">
            <a:extLst>
              <a:ext uri="{FF2B5EF4-FFF2-40B4-BE49-F238E27FC236}">
                <a16:creationId xmlns:a16="http://schemas.microsoft.com/office/drawing/2014/main" id="{7BDB34B4-AE00-4BF2-BFBF-60FCFB2F18BF}"/>
              </a:ext>
            </a:extLst>
          </p:cNvPr>
          <p:cNvPicPr>
            <a:picLocks noChangeAspect="1"/>
          </p:cNvPicPr>
          <p:nvPr userDrawn="1"/>
        </p:nvPicPr>
        <p:blipFill>
          <a:blip r:embed="rId2"/>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379475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9BD2FE-023D-8D45-BFB8-A14768E20E25}"/>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4" name="Footer Placeholder 3">
            <a:extLst>
              <a:ext uri="{FF2B5EF4-FFF2-40B4-BE49-F238E27FC236}">
                <a16:creationId xmlns:a16="http://schemas.microsoft.com/office/drawing/2014/main" id="{8B0570A0-AC55-0F40-866A-9F06A5EDA6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0D10C-DFF4-AB48-B253-9DFE967F1EA2}"/>
              </a:ext>
            </a:extLst>
          </p:cNvPr>
          <p:cNvSpPr>
            <a:spLocks noGrp="1"/>
          </p:cNvSpPr>
          <p:nvPr>
            <p:ph type="sldNum" sz="quarter" idx="12"/>
          </p:nvPr>
        </p:nvSpPr>
        <p:spPr/>
        <p:txBody>
          <a:bodyPr/>
          <a:lstStyle/>
          <a:p>
            <a:fld id="{A1213175-95A7-3343-B72B-26492C4DCE35}" type="slidenum">
              <a:rPr lang="en-US" smtClean="0"/>
              <a:t>‹#›</a:t>
            </a:fld>
            <a:endParaRPr lang="en-US"/>
          </a:p>
        </p:txBody>
      </p:sp>
      <p:sp>
        <p:nvSpPr>
          <p:cNvPr id="6" name="Title 1">
            <a:extLst>
              <a:ext uri="{FF2B5EF4-FFF2-40B4-BE49-F238E27FC236}">
                <a16:creationId xmlns:a16="http://schemas.microsoft.com/office/drawing/2014/main" id="{2CF73BB9-F827-D94D-AA8D-0BB7E36CDA50}"/>
              </a:ext>
            </a:extLst>
          </p:cNvPr>
          <p:cNvSpPr>
            <a:spLocks noGrp="1"/>
          </p:cNvSpPr>
          <p:nvPr>
            <p:ph type="ctrTitle"/>
          </p:nvPr>
        </p:nvSpPr>
        <p:spPr>
          <a:xfrm>
            <a:off x="628650" y="768816"/>
            <a:ext cx="6858000" cy="793522"/>
          </a:xfrm>
        </p:spPr>
        <p:txBody>
          <a:bodyPr lIns="0" tIns="0" rIns="0" anchor="t">
            <a:normAutofit/>
          </a:bodyPr>
          <a:lstStyle>
            <a:lvl1pPr algn="l">
              <a:defRPr sz="4800">
                <a:solidFill>
                  <a:schemeClr val="bg1"/>
                </a:solidFill>
              </a:defRPr>
            </a:lvl1pPr>
          </a:lstStyle>
          <a:p>
            <a:r>
              <a:rPr lang="en-US" dirty="0"/>
              <a:t>Click to edit Master title style</a:t>
            </a:r>
          </a:p>
        </p:txBody>
      </p:sp>
      <p:sp>
        <p:nvSpPr>
          <p:cNvPr id="7" name="Subtitle 2">
            <a:extLst>
              <a:ext uri="{FF2B5EF4-FFF2-40B4-BE49-F238E27FC236}">
                <a16:creationId xmlns:a16="http://schemas.microsoft.com/office/drawing/2014/main" id="{56D50E5F-A19C-714E-81FA-B2CA6324A8F7}"/>
              </a:ext>
            </a:extLst>
          </p:cNvPr>
          <p:cNvSpPr>
            <a:spLocks noGrp="1"/>
          </p:cNvSpPr>
          <p:nvPr>
            <p:ph type="subTitle" idx="1" hasCustomPrompt="1"/>
          </p:nvPr>
        </p:nvSpPr>
        <p:spPr>
          <a:xfrm>
            <a:off x="628650" y="1788319"/>
            <a:ext cx="6858000" cy="365125"/>
          </a:xfrm>
        </p:spPr>
        <p:txBody>
          <a:bodyPr lIns="0" tIns="0" rIns="0">
            <a:normAutofit/>
          </a:bodyPr>
          <a:lstStyle>
            <a:lvl1pPr marL="0" indent="0" algn="l">
              <a:buNone/>
              <a:defRPr sz="2400" b="1">
                <a:solidFill>
                  <a:srgbClr val="79BC61"/>
                </a:solidFill>
                <a:latin typeface="Trebuchet MS" panose="020B070302020209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dirty="0"/>
              <a:t>Click to edit Master text styles</a:t>
            </a:r>
          </a:p>
        </p:txBody>
      </p:sp>
      <p:sp>
        <p:nvSpPr>
          <p:cNvPr id="13" name="Content Placeholder 11">
            <a:extLst>
              <a:ext uri="{FF2B5EF4-FFF2-40B4-BE49-F238E27FC236}">
                <a16:creationId xmlns:a16="http://schemas.microsoft.com/office/drawing/2014/main" id="{9AEEFFD9-AA65-014A-B72D-DFD1C52FFBAC}"/>
              </a:ext>
            </a:extLst>
          </p:cNvPr>
          <p:cNvSpPr>
            <a:spLocks noGrp="1"/>
          </p:cNvSpPr>
          <p:nvPr>
            <p:ph sz="quarter" idx="13"/>
          </p:nvPr>
        </p:nvSpPr>
        <p:spPr>
          <a:xfrm>
            <a:off x="628650" y="2380355"/>
            <a:ext cx="6858000" cy="1423987"/>
          </a:xfrm>
        </p:spPr>
        <p:txBody>
          <a:bodyPr>
            <a:noAutofit/>
          </a:bodyPr>
          <a:lstStyle>
            <a:lvl1pPr marL="0" indent="0">
              <a:lnSpc>
                <a:spcPct val="100000"/>
              </a:lnSpc>
              <a:buNone/>
              <a:defRPr sz="1800"/>
            </a:lvl1pPr>
            <a:lvl2pPr marL="342900" indent="0">
              <a:lnSpc>
                <a:spcPct val="100000"/>
              </a:lnSpc>
              <a:buNone/>
              <a:defRPr sz="1800"/>
            </a:lvl2pPr>
            <a:lvl3pPr marL="685800" indent="0">
              <a:lnSpc>
                <a:spcPct val="100000"/>
              </a:lnSpc>
              <a:buNone/>
              <a:defRPr sz="1800"/>
            </a:lvl3pPr>
            <a:lvl4pPr marL="1028700" indent="0">
              <a:lnSpc>
                <a:spcPct val="100000"/>
              </a:lnSpc>
              <a:buNone/>
              <a:defRPr sz="1800"/>
            </a:lvl4pPr>
            <a:lvl5pPr marL="1371600" indent="0">
              <a:lnSpc>
                <a:spcPct val="100000"/>
              </a:lnSpc>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picture containing clock, drawing&#10;&#10;Description automatically generated">
            <a:extLst>
              <a:ext uri="{FF2B5EF4-FFF2-40B4-BE49-F238E27FC236}">
                <a16:creationId xmlns:a16="http://schemas.microsoft.com/office/drawing/2014/main" id="{B886E6F8-9A9C-4EC6-A1A2-0387C29C20E2}"/>
              </a:ext>
            </a:extLst>
          </p:cNvPr>
          <p:cNvPicPr>
            <a:picLocks noChangeAspect="1"/>
          </p:cNvPicPr>
          <p:nvPr userDrawn="1"/>
        </p:nvPicPr>
        <p:blipFill>
          <a:blip r:embed="rId3"/>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10408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D45C-4A80-0240-91CA-401C3F070417}"/>
              </a:ext>
            </a:extLst>
          </p:cNvPr>
          <p:cNvSpPr>
            <a:spLocks noGrp="1"/>
          </p:cNvSpPr>
          <p:nvPr>
            <p:ph type="title"/>
          </p:nvPr>
        </p:nvSpPr>
        <p:spPr>
          <a:xfrm>
            <a:off x="628650" y="628651"/>
            <a:ext cx="7886700" cy="512172"/>
          </a:xfrm>
        </p:spPr>
        <p:txBody>
          <a:bodyPr lIns="0" tIns="0" rIns="0" bIns="0">
            <a:noAutofit/>
          </a:bodyPr>
          <a:lstStyle>
            <a:lvl1pPr>
              <a:defRPr sz="3600">
                <a:solidFill>
                  <a:srgbClr val="79BC6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2A24D26-3F7B-6449-BC8D-2DFAEFAA5FF4}"/>
              </a:ext>
            </a:extLst>
          </p:cNvPr>
          <p:cNvSpPr>
            <a:spLocks noGrp="1"/>
          </p:cNvSpPr>
          <p:nvPr>
            <p:ph idx="1"/>
          </p:nvPr>
        </p:nvSpPr>
        <p:spPr>
          <a:xfrm>
            <a:off x="628650" y="1404544"/>
            <a:ext cx="7886700" cy="4200124"/>
          </a:xfrm>
        </p:spPr>
        <p:txBody>
          <a:bodyPr lIns="0" tIns="0" rIns="0" bIns="0"/>
          <a:lstStyle>
            <a:lvl1pPr>
              <a:lnSpc>
                <a:spcPct val="100000"/>
              </a:lnSpc>
              <a:spcBef>
                <a:spcPts val="800"/>
              </a:spcBef>
              <a:defRPr/>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F7146A-8F37-FD4C-84D6-CA2F74D680D3}"/>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5" name="Footer Placeholder 4">
            <a:extLst>
              <a:ext uri="{FF2B5EF4-FFF2-40B4-BE49-F238E27FC236}">
                <a16:creationId xmlns:a16="http://schemas.microsoft.com/office/drawing/2014/main" id="{57E4BE16-27A5-3642-8773-F0638D844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0BA97-CA3B-DC4A-AB73-08D34340F747}"/>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9" name="Picture 8" descr="A picture containing clock, drawing&#10;&#10;Description automatically generated">
            <a:extLst>
              <a:ext uri="{FF2B5EF4-FFF2-40B4-BE49-F238E27FC236}">
                <a16:creationId xmlns:a16="http://schemas.microsoft.com/office/drawing/2014/main" id="{4669DC37-9B0C-4B81-8413-854ACCFE9A66}"/>
              </a:ext>
            </a:extLst>
          </p:cNvPr>
          <p:cNvPicPr>
            <a:picLocks noChangeAspect="1"/>
          </p:cNvPicPr>
          <p:nvPr userDrawn="1"/>
        </p:nvPicPr>
        <p:blipFill>
          <a:blip r:embed="rId3"/>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202893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B634-B341-8B49-B4DE-97AE3617281E}"/>
              </a:ext>
            </a:extLst>
          </p:cNvPr>
          <p:cNvSpPr>
            <a:spLocks noGrp="1"/>
          </p:cNvSpPr>
          <p:nvPr>
            <p:ph type="title"/>
          </p:nvPr>
        </p:nvSpPr>
        <p:spPr>
          <a:xfrm>
            <a:off x="623888" y="768816"/>
            <a:ext cx="7886700" cy="1500188"/>
          </a:xfrm>
        </p:spPr>
        <p:txBody>
          <a:bodyPr anchor="t">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B6BBBB8-4299-A141-B6A1-51B114CD9CAE}"/>
              </a:ext>
            </a:extLst>
          </p:cNvPr>
          <p:cNvSpPr>
            <a:spLocks noGrp="1"/>
          </p:cNvSpPr>
          <p:nvPr>
            <p:ph type="body" idx="1"/>
          </p:nvPr>
        </p:nvSpPr>
        <p:spPr>
          <a:xfrm>
            <a:off x="623888" y="2513479"/>
            <a:ext cx="7886700" cy="290284"/>
          </a:xfrm>
        </p:spPr>
        <p:txBody>
          <a:bodyPr>
            <a:noAutofit/>
          </a:bodyPr>
          <a:lstStyle>
            <a:lvl1pPr marL="0" indent="0">
              <a:buNone/>
              <a:defRPr sz="2400" b="1">
                <a:solidFill>
                  <a:srgbClr val="79BC61"/>
                </a:solidFill>
                <a:latin typeface="Trebuchet MS" panose="020B070302020209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2D28D35-6178-3744-A314-967E61DD022B}"/>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5" name="Footer Placeholder 4">
            <a:extLst>
              <a:ext uri="{FF2B5EF4-FFF2-40B4-BE49-F238E27FC236}">
                <a16:creationId xmlns:a16="http://schemas.microsoft.com/office/drawing/2014/main" id="{124EE7DF-6D9F-C842-8A2E-6B6744632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612EB-C33C-D341-AF7F-EAEC6316C441}"/>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9" name="Picture 8" descr="A picture containing clock, drawing&#10;&#10;Description automatically generated">
            <a:extLst>
              <a:ext uri="{FF2B5EF4-FFF2-40B4-BE49-F238E27FC236}">
                <a16:creationId xmlns:a16="http://schemas.microsoft.com/office/drawing/2014/main" id="{DF388C39-766B-40A9-A260-648C0C3B7793}"/>
              </a:ext>
            </a:extLst>
          </p:cNvPr>
          <p:cNvPicPr>
            <a:picLocks noChangeAspect="1"/>
          </p:cNvPicPr>
          <p:nvPr userDrawn="1"/>
        </p:nvPicPr>
        <p:blipFill>
          <a:blip r:embed="rId3"/>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359644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BC733-B2E4-2645-84AB-3F83C308B10C}"/>
              </a:ext>
            </a:extLst>
          </p:cNvPr>
          <p:cNvSpPr>
            <a:spLocks noGrp="1"/>
          </p:cNvSpPr>
          <p:nvPr>
            <p:ph type="title"/>
          </p:nvPr>
        </p:nvSpPr>
        <p:spPr>
          <a:xfrm>
            <a:off x="628650" y="630669"/>
            <a:ext cx="7886700" cy="532513"/>
          </a:xfrm>
        </p:spPr>
        <p:txBody>
          <a:bodyPr>
            <a:no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A6EA4F99-8329-DD49-862E-E169B2B61D64}"/>
              </a:ext>
            </a:extLst>
          </p:cNvPr>
          <p:cNvSpPr>
            <a:spLocks noGrp="1"/>
          </p:cNvSpPr>
          <p:nvPr>
            <p:ph sz="half" idx="1"/>
          </p:nvPr>
        </p:nvSpPr>
        <p:spPr>
          <a:xfrm>
            <a:off x="628650" y="1407163"/>
            <a:ext cx="3886200" cy="423886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8C441D8-6F60-B64E-8268-3EADBDC4D304}"/>
              </a:ext>
            </a:extLst>
          </p:cNvPr>
          <p:cNvSpPr>
            <a:spLocks noGrp="1"/>
          </p:cNvSpPr>
          <p:nvPr>
            <p:ph sz="half" idx="2"/>
          </p:nvPr>
        </p:nvSpPr>
        <p:spPr>
          <a:xfrm>
            <a:off x="4629150" y="1407163"/>
            <a:ext cx="3886200" cy="423886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DF26E6-EDDB-994E-93BC-11B3B5349351}"/>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6" name="Footer Placeholder 5">
            <a:extLst>
              <a:ext uri="{FF2B5EF4-FFF2-40B4-BE49-F238E27FC236}">
                <a16:creationId xmlns:a16="http://schemas.microsoft.com/office/drawing/2014/main" id="{90D1AD96-774C-FC49-A945-EA35CAD1D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81ECE-91D5-DE46-A7D3-6352A06AEE89}"/>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10" name="Picture 9" descr="A picture containing clock, drawing&#10;&#10;Description automatically generated">
            <a:extLst>
              <a:ext uri="{FF2B5EF4-FFF2-40B4-BE49-F238E27FC236}">
                <a16:creationId xmlns:a16="http://schemas.microsoft.com/office/drawing/2014/main" id="{9D9090CD-3DB0-4C14-93D4-AD1CF28C30D4}"/>
              </a:ext>
            </a:extLst>
          </p:cNvPr>
          <p:cNvPicPr>
            <a:picLocks noChangeAspect="1"/>
          </p:cNvPicPr>
          <p:nvPr userDrawn="1"/>
        </p:nvPicPr>
        <p:blipFill>
          <a:blip r:embed="rId2"/>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405002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7EFA-CBEB-8948-BD08-65D38CA56A79}"/>
              </a:ext>
            </a:extLst>
          </p:cNvPr>
          <p:cNvSpPr>
            <a:spLocks noGrp="1"/>
          </p:cNvSpPr>
          <p:nvPr>
            <p:ph type="title"/>
          </p:nvPr>
        </p:nvSpPr>
        <p:spPr>
          <a:xfrm>
            <a:off x="629841" y="634617"/>
            <a:ext cx="7886700" cy="514439"/>
          </a:xfrm>
        </p:spPr>
        <p:txBody>
          <a:bodyPr>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319530D2-7B40-3E49-AAA9-B797C7672863}"/>
              </a:ext>
            </a:extLst>
          </p:cNvPr>
          <p:cNvSpPr>
            <a:spLocks noGrp="1"/>
          </p:cNvSpPr>
          <p:nvPr>
            <p:ph type="body" idx="1"/>
          </p:nvPr>
        </p:nvSpPr>
        <p:spPr>
          <a:xfrm>
            <a:off x="629842" y="1410561"/>
            <a:ext cx="3868340" cy="347934"/>
          </a:xfrm>
        </p:spPr>
        <p:txBody>
          <a:bodyPr anchor="t">
            <a:noAutofit/>
          </a:bodyPr>
          <a:lstStyle>
            <a:lvl1pPr marL="0" indent="0">
              <a:buNone/>
              <a:defRPr sz="2400" b="1">
                <a:solidFill>
                  <a:srgbClr val="9ADBE8"/>
                </a:solidFill>
                <a:latin typeface="Trebuchet MS" panose="020B070302020209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67F90A7-D26D-4545-92EF-EC09E307D1EF}"/>
              </a:ext>
            </a:extLst>
          </p:cNvPr>
          <p:cNvSpPr>
            <a:spLocks noGrp="1"/>
          </p:cNvSpPr>
          <p:nvPr>
            <p:ph sz="half" idx="2"/>
          </p:nvPr>
        </p:nvSpPr>
        <p:spPr>
          <a:xfrm>
            <a:off x="629842" y="2020001"/>
            <a:ext cx="3868340" cy="362602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E5A79FB-54A4-F94C-B8D5-EF4D820409F3}"/>
              </a:ext>
            </a:extLst>
          </p:cNvPr>
          <p:cNvSpPr>
            <a:spLocks noGrp="1"/>
          </p:cNvSpPr>
          <p:nvPr>
            <p:ph type="body" sz="quarter" idx="3"/>
          </p:nvPr>
        </p:nvSpPr>
        <p:spPr>
          <a:xfrm>
            <a:off x="4629150" y="1410561"/>
            <a:ext cx="3887391" cy="347934"/>
          </a:xfrm>
        </p:spPr>
        <p:txBody>
          <a:bodyPr anchor="t">
            <a:noAutofit/>
          </a:bodyPr>
          <a:lstStyle>
            <a:lvl1pPr marL="0" indent="0">
              <a:buNone/>
              <a:defRPr sz="2400" b="1">
                <a:solidFill>
                  <a:srgbClr val="9ADBE8"/>
                </a:solidFill>
                <a:latin typeface="Trebuchet MS" panose="020B070302020209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FB9E738-A5ED-E24B-8DB4-3025FF186522}"/>
              </a:ext>
            </a:extLst>
          </p:cNvPr>
          <p:cNvSpPr>
            <a:spLocks noGrp="1"/>
          </p:cNvSpPr>
          <p:nvPr>
            <p:ph sz="quarter" idx="4"/>
          </p:nvPr>
        </p:nvSpPr>
        <p:spPr>
          <a:xfrm>
            <a:off x="4629150" y="2020001"/>
            <a:ext cx="3887391" cy="362602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3982733-CD10-9546-853C-04E0A4303859}"/>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8" name="Footer Placeholder 7">
            <a:extLst>
              <a:ext uri="{FF2B5EF4-FFF2-40B4-BE49-F238E27FC236}">
                <a16:creationId xmlns:a16="http://schemas.microsoft.com/office/drawing/2014/main" id="{E2BBA0F3-9269-C74E-95F1-048CE99A5E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202806-9695-F64F-B0F4-6516D74E8BBC}"/>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12" name="Picture 11" descr="A picture containing clock, drawing&#10;&#10;Description automatically generated">
            <a:extLst>
              <a:ext uri="{FF2B5EF4-FFF2-40B4-BE49-F238E27FC236}">
                <a16:creationId xmlns:a16="http://schemas.microsoft.com/office/drawing/2014/main" id="{3BA3B585-3A05-439E-A8D4-22A830B3CEAE}"/>
              </a:ext>
            </a:extLst>
          </p:cNvPr>
          <p:cNvPicPr>
            <a:picLocks noChangeAspect="1"/>
          </p:cNvPicPr>
          <p:nvPr userDrawn="1"/>
        </p:nvPicPr>
        <p:blipFill>
          <a:blip r:embed="rId2"/>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57329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C7BB-50D1-6448-A965-3EF0CEF107EE}"/>
              </a:ext>
            </a:extLst>
          </p:cNvPr>
          <p:cNvSpPr>
            <a:spLocks noGrp="1"/>
          </p:cNvSpPr>
          <p:nvPr>
            <p:ph type="title"/>
          </p:nvPr>
        </p:nvSpPr>
        <p:spPr>
          <a:xfrm>
            <a:off x="628650" y="628650"/>
            <a:ext cx="7886700" cy="583475"/>
          </a:xfrm>
        </p:spPr>
        <p:txBody>
          <a:bodyPr>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47595F5B-7A8E-3449-9B46-39234B9DB9F7}"/>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4" name="Footer Placeholder 3">
            <a:extLst>
              <a:ext uri="{FF2B5EF4-FFF2-40B4-BE49-F238E27FC236}">
                <a16:creationId xmlns:a16="http://schemas.microsoft.com/office/drawing/2014/main" id="{1FB49FEB-95DB-1942-90B9-B42735BF67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129026-2B34-ED45-B60F-47E50F30DDB4}"/>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8" name="Picture 7" descr="A picture containing clock, drawing&#10;&#10;Description automatically generated">
            <a:extLst>
              <a:ext uri="{FF2B5EF4-FFF2-40B4-BE49-F238E27FC236}">
                <a16:creationId xmlns:a16="http://schemas.microsoft.com/office/drawing/2014/main" id="{71286D0D-2093-44BC-887A-05DBC14A7A36}"/>
              </a:ext>
            </a:extLst>
          </p:cNvPr>
          <p:cNvPicPr>
            <a:picLocks noChangeAspect="1"/>
          </p:cNvPicPr>
          <p:nvPr userDrawn="1"/>
        </p:nvPicPr>
        <p:blipFill>
          <a:blip r:embed="rId2"/>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524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BACCC-EDE1-B244-9EDD-DF19DFFE9922}"/>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3" name="Footer Placeholder 2">
            <a:extLst>
              <a:ext uri="{FF2B5EF4-FFF2-40B4-BE49-F238E27FC236}">
                <a16:creationId xmlns:a16="http://schemas.microsoft.com/office/drawing/2014/main" id="{396948E9-DCF4-9E44-A625-7C3D5F98F9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FB366-BAB0-6548-A2B7-3609967E52B6}"/>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7" name="Picture 6" descr="A picture containing clock, drawing&#10;&#10;Description automatically generated">
            <a:extLst>
              <a:ext uri="{FF2B5EF4-FFF2-40B4-BE49-F238E27FC236}">
                <a16:creationId xmlns:a16="http://schemas.microsoft.com/office/drawing/2014/main" id="{24C715D0-CE94-47C9-9400-B41505F8B560}"/>
              </a:ext>
            </a:extLst>
          </p:cNvPr>
          <p:cNvPicPr>
            <a:picLocks noChangeAspect="1"/>
          </p:cNvPicPr>
          <p:nvPr userDrawn="1"/>
        </p:nvPicPr>
        <p:blipFill>
          <a:blip r:embed="rId2"/>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211495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AC0C-A202-344B-A565-30A3E56BAAEA}"/>
              </a:ext>
            </a:extLst>
          </p:cNvPr>
          <p:cNvSpPr>
            <a:spLocks noGrp="1"/>
          </p:cNvSpPr>
          <p:nvPr>
            <p:ph type="title"/>
          </p:nvPr>
        </p:nvSpPr>
        <p:spPr>
          <a:xfrm>
            <a:off x="629841" y="628650"/>
            <a:ext cx="2949178" cy="1339487"/>
          </a:xfrm>
        </p:spPr>
        <p:txBody>
          <a:bodyPr anchor="t">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C279083-C57E-4B48-8BF0-52F0D44B489C}"/>
              </a:ext>
            </a:extLst>
          </p:cNvPr>
          <p:cNvSpPr>
            <a:spLocks noGrp="1"/>
          </p:cNvSpPr>
          <p:nvPr>
            <p:ph idx="1"/>
          </p:nvPr>
        </p:nvSpPr>
        <p:spPr>
          <a:xfrm>
            <a:off x="3887391" y="628651"/>
            <a:ext cx="4629150" cy="5017374"/>
          </a:xfrm>
        </p:spPr>
        <p:txBody>
          <a:bodyPr lIns="0" tIns="0" rIns="0" bIns="0"/>
          <a:lstStyle>
            <a:lvl1pPr>
              <a:lnSpc>
                <a:spcPct val="100000"/>
              </a:lnSpc>
              <a:defRPr sz="2400"/>
            </a:lvl1pPr>
            <a:lvl2pPr>
              <a:lnSpc>
                <a:spcPct val="100000"/>
              </a:lnSpc>
              <a:defRPr sz="2100"/>
            </a:lvl2pPr>
            <a:lvl3pPr>
              <a:lnSpc>
                <a:spcPct val="100000"/>
              </a:lnSpc>
              <a:defRPr sz="1800"/>
            </a:lvl3pPr>
            <a:lvl4pPr>
              <a:lnSpc>
                <a:spcPct val="100000"/>
              </a:lnSpc>
              <a:defRPr sz="1500"/>
            </a:lvl4pPr>
            <a:lvl5pPr>
              <a:lnSpc>
                <a:spcPct val="100000"/>
              </a:lnSpc>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D558696-AF7C-FD44-96D7-1598BD27D5D5}"/>
              </a:ext>
            </a:extLst>
          </p:cNvPr>
          <p:cNvSpPr>
            <a:spLocks noGrp="1"/>
          </p:cNvSpPr>
          <p:nvPr>
            <p:ph type="body" sz="half" idx="2"/>
          </p:nvPr>
        </p:nvSpPr>
        <p:spPr>
          <a:xfrm>
            <a:off x="629841" y="2211818"/>
            <a:ext cx="2949178" cy="3506878"/>
          </a:xfrm>
        </p:spPr>
        <p:txBody>
          <a:bodyPr>
            <a:normAutofit/>
          </a:bodyPr>
          <a:lstStyle>
            <a:lvl1pPr marL="0" indent="0">
              <a:buNone/>
              <a:defRPr sz="2400" b="1">
                <a:solidFill>
                  <a:srgbClr val="9ADBE8"/>
                </a:solidFill>
                <a:latin typeface="Trebuchet MS" panose="020B070302020209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3F9C2A61-A5E4-8A4A-ADDB-AA15013C3F85}"/>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6" name="Footer Placeholder 5">
            <a:extLst>
              <a:ext uri="{FF2B5EF4-FFF2-40B4-BE49-F238E27FC236}">
                <a16:creationId xmlns:a16="http://schemas.microsoft.com/office/drawing/2014/main" id="{F6F94D83-D681-7141-92C0-C1CED7AD9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97FF4-5EBD-AE4E-80F5-3FBB0CC8211B}"/>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10" name="Picture 9" descr="A picture containing clock, drawing&#10;&#10;Description automatically generated">
            <a:extLst>
              <a:ext uri="{FF2B5EF4-FFF2-40B4-BE49-F238E27FC236}">
                <a16:creationId xmlns:a16="http://schemas.microsoft.com/office/drawing/2014/main" id="{CDD8BCD2-C038-4273-9D1E-B486CD4CE372}"/>
              </a:ext>
            </a:extLst>
          </p:cNvPr>
          <p:cNvPicPr>
            <a:picLocks noChangeAspect="1"/>
          </p:cNvPicPr>
          <p:nvPr userDrawn="1"/>
        </p:nvPicPr>
        <p:blipFill>
          <a:blip r:embed="rId2"/>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6854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8F72-5368-4847-9925-3EF97F1C4033}"/>
              </a:ext>
            </a:extLst>
          </p:cNvPr>
          <p:cNvSpPr>
            <a:spLocks noGrp="1"/>
          </p:cNvSpPr>
          <p:nvPr>
            <p:ph type="title"/>
          </p:nvPr>
        </p:nvSpPr>
        <p:spPr>
          <a:xfrm>
            <a:off x="629841" y="457200"/>
            <a:ext cx="2949178" cy="1336766"/>
          </a:xfrm>
        </p:spPr>
        <p:txBody>
          <a:bodyPr anchor="t">
            <a:normAutofit/>
          </a:bodyP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7ED4349-8297-7842-8698-F440CD165DD8}"/>
              </a:ext>
            </a:extLst>
          </p:cNvPr>
          <p:cNvSpPr>
            <a:spLocks noGrp="1"/>
          </p:cNvSpPr>
          <p:nvPr>
            <p:ph type="pic" idx="1"/>
          </p:nvPr>
        </p:nvSpPr>
        <p:spPr>
          <a:xfrm>
            <a:off x="3887391" y="457201"/>
            <a:ext cx="4629150" cy="518882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7D9B8EB-63FD-FE4C-9F49-022BDEDA2138}"/>
              </a:ext>
            </a:extLst>
          </p:cNvPr>
          <p:cNvSpPr>
            <a:spLocks noGrp="1"/>
          </p:cNvSpPr>
          <p:nvPr>
            <p:ph type="body" sz="half" idx="2"/>
          </p:nvPr>
        </p:nvSpPr>
        <p:spPr>
          <a:xfrm>
            <a:off x="629841" y="2057400"/>
            <a:ext cx="2949178" cy="3659919"/>
          </a:xfrm>
        </p:spPr>
        <p:txBody>
          <a:bodyPr>
            <a:normAutofit/>
          </a:bodyPr>
          <a:lstStyle>
            <a:lvl1pPr marL="0" indent="0">
              <a:buNone/>
              <a:defRPr sz="2400" b="1">
                <a:solidFill>
                  <a:srgbClr val="9ADBE8"/>
                </a:solidFill>
                <a:latin typeface="Trebuchet MS" panose="020B070302020209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0403B36F-A116-4541-8890-640A5732B558}"/>
              </a:ext>
            </a:extLst>
          </p:cNvPr>
          <p:cNvSpPr>
            <a:spLocks noGrp="1"/>
          </p:cNvSpPr>
          <p:nvPr>
            <p:ph type="dt" sz="half" idx="10"/>
          </p:nvPr>
        </p:nvSpPr>
        <p:spPr/>
        <p:txBody>
          <a:bodyPr/>
          <a:lstStyle/>
          <a:p>
            <a:fld id="{92D76D77-CCB4-3849-A8DF-B0A125267C7D}" type="datetimeFigureOut">
              <a:rPr lang="en-US" smtClean="0"/>
              <a:t>8/10/2021</a:t>
            </a:fld>
            <a:endParaRPr lang="en-US"/>
          </a:p>
        </p:txBody>
      </p:sp>
      <p:sp>
        <p:nvSpPr>
          <p:cNvPr id="6" name="Footer Placeholder 5">
            <a:extLst>
              <a:ext uri="{FF2B5EF4-FFF2-40B4-BE49-F238E27FC236}">
                <a16:creationId xmlns:a16="http://schemas.microsoft.com/office/drawing/2014/main" id="{41D63B12-95D1-BF49-BD78-F3A331003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E9B5C-6056-BE41-92D3-29CC1412E7D2}"/>
              </a:ext>
            </a:extLst>
          </p:cNvPr>
          <p:cNvSpPr>
            <a:spLocks noGrp="1"/>
          </p:cNvSpPr>
          <p:nvPr>
            <p:ph type="sldNum" sz="quarter" idx="12"/>
          </p:nvPr>
        </p:nvSpPr>
        <p:spPr/>
        <p:txBody>
          <a:bodyPr/>
          <a:lstStyle/>
          <a:p>
            <a:fld id="{A1213175-95A7-3343-B72B-26492C4DCE35}" type="slidenum">
              <a:rPr lang="en-US" smtClean="0"/>
              <a:t>‹#›</a:t>
            </a:fld>
            <a:endParaRPr lang="en-US"/>
          </a:p>
        </p:txBody>
      </p:sp>
      <p:pic>
        <p:nvPicPr>
          <p:cNvPr id="11" name="Picture 10" descr="A picture containing clock, drawing&#10;&#10;Description automatically generated">
            <a:extLst>
              <a:ext uri="{FF2B5EF4-FFF2-40B4-BE49-F238E27FC236}">
                <a16:creationId xmlns:a16="http://schemas.microsoft.com/office/drawing/2014/main" id="{D62D679A-359D-4A0F-8DAB-85C631CB0FAB}"/>
              </a:ext>
            </a:extLst>
          </p:cNvPr>
          <p:cNvPicPr>
            <a:picLocks noChangeAspect="1"/>
          </p:cNvPicPr>
          <p:nvPr userDrawn="1"/>
        </p:nvPicPr>
        <p:blipFill>
          <a:blip r:embed="rId2"/>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189180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47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F9B31-83C3-244E-9EC8-7305D47A6175}"/>
              </a:ext>
            </a:extLst>
          </p:cNvPr>
          <p:cNvSpPr>
            <a:spLocks noGrp="1"/>
          </p:cNvSpPr>
          <p:nvPr>
            <p:ph type="title"/>
          </p:nvPr>
        </p:nvSpPr>
        <p:spPr>
          <a:xfrm>
            <a:off x="628650" y="628650"/>
            <a:ext cx="7886700" cy="531223"/>
          </a:xfrm>
          <a:prstGeom prst="rect">
            <a:avLst/>
          </a:prstGeom>
        </p:spPr>
        <p:txBody>
          <a:bodyPr vert="horz" lIns="0" tIns="0" rIns="0" bIns="0" rtlCol="0" anchor="t">
            <a:normAutofit/>
          </a:bodyPr>
          <a:lstStyle/>
          <a:p>
            <a:pPr lvl="0"/>
            <a:r>
              <a:rPr lang="en-US" dirty="0"/>
              <a:t>Click to edit Master title style</a:t>
            </a:r>
          </a:p>
        </p:txBody>
      </p:sp>
      <p:sp>
        <p:nvSpPr>
          <p:cNvPr id="3" name="Text Placeholder 2">
            <a:extLst>
              <a:ext uri="{FF2B5EF4-FFF2-40B4-BE49-F238E27FC236}">
                <a16:creationId xmlns:a16="http://schemas.microsoft.com/office/drawing/2014/main" id="{F52AB30F-8F3D-4748-A7CA-00B3DB2A34E6}"/>
              </a:ext>
            </a:extLst>
          </p:cNvPr>
          <p:cNvSpPr>
            <a:spLocks noGrp="1"/>
          </p:cNvSpPr>
          <p:nvPr>
            <p:ph type="body" idx="1"/>
          </p:nvPr>
        </p:nvSpPr>
        <p:spPr>
          <a:xfrm>
            <a:off x="628650" y="1413723"/>
            <a:ext cx="7886700" cy="4190946"/>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D66FC1-BEEE-BB4C-857D-8DFB0E82C3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D76D77-CCB4-3849-A8DF-B0A125267C7D}" type="datetimeFigureOut">
              <a:rPr lang="en-US" smtClean="0"/>
              <a:t>8/10/2021</a:t>
            </a:fld>
            <a:endParaRPr lang="en-US"/>
          </a:p>
        </p:txBody>
      </p:sp>
      <p:sp>
        <p:nvSpPr>
          <p:cNvPr id="5" name="Footer Placeholder 4">
            <a:extLst>
              <a:ext uri="{FF2B5EF4-FFF2-40B4-BE49-F238E27FC236}">
                <a16:creationId xmlns:a16="http://schemas.microsoft.com/office/drawing/2014/main" id="{F2835803-3BF1-0742-8901-298A8B2E41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51A4DA-C93F-C24F-950F-D2155B48DD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213175-95A7-3343-B72B-26492C4DCE35}" type="slidenum">
              <a:rPr lang="en-US" smtClean="0"/>
              <a:t>‹#›</a:t>
            </a:fld>
            <a:endParaRPr lang="en-US"/>
          </a:p>
        </p:txBody>
      </p:sp>
      <p:pic>
        <p:nvPicPr>
          <p:cNvPr id="7" name="Picture 6" descr="A picture containing clock, drawing&#10;&#10;Description automatically generated">
            <a:extLst>
              <a:ext uri="{FF2B5EF4-FFF2-40B4-BE49-F238E27FC236}">
                <a16:creationId xmlns:a16="http://schemas.microsoft.com/office/drawing/2014/main" id="{2379AA25-78C7-4C83-B4A6-CF1731EBCDF3}"/>
              </a:ext>
            </a:extLst>
          </p:cNvPr>
          <p:cNvPicPr>
            <a:picLocks noChangeAspect="1"/>
          </p:cNvPicPr>
          <p:nvPr userDrawn="1"/>
        </p:nvPicPr>
        <p:blipFill>
          <a:blip r:embed="rId14"/>
          <a:stretch>
            <a:fillRect/>
          </a:stretch>
        </p:blipFill>
        <p:spPr>
          <a:xfrm>
            <a:off x="5953878" y="5949995"/>
            <a:ext cx="2914075" cy="629236"/>
          </a:xfrm>
          <a:prstGeom prst="rect">
            <a:avLst/>
          </a:prstGeom>
        </p:spPr>
      </p:pic>
    </p:spTree>
    <p:extLst>
      <p:ext uri="{BB962C8B-B14F-4D97-AF65-F5344CB8AC3E}">
        <p14:creationId xmlns:p14="http://schemas.microsoft.com/office/powerpoint/2010/main" val="4310462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800" rtl="0" eaLnBrk="1" latinLnBrk="0" hangingPunct="1">
        <a:lnSpc>
          <a:spcPct val="90000"/>
        </a:lnSpc>
        <a:spcBef>
          <a:spcPct val="0"/>
        </a:spcBef>
        <a:buNone/>
        <a:defRPr lang="en-US" sz="3600" b="1" kern="1200" dirty="0" smtClean="0">
          <a:solidFill>
            <a:srgbClr val="79BC61"/>
          </a:solidFill>
          <a:latin typeface="Trebuchet MS" panose="020B0703020202090204" pitchFamily="34" charset="0"/>
          <a:ea typeface="+mj-ea"/>
          <a:cs typeface="+mj-cs"/>
        </a:defRPr>
      </a:lvl1pPr>
    </p:titleStyle>
    <p:bodyStyle>
      <a:lvl1pPr marL="171450" indent="-171450" algn="l" defTabSz="685800" rtl="0" eaLnBrk="1" latinLnBrk="0" hangingPunct="1">
        <a:lnSpc>
          <a:spcPct val="90000"/>
        </a:lnSpc>
        <a:spcBef>
          <a:spcPts val="80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800"/>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800"/>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800"/>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800"/>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federalregister.gov/documents/2021/07/23/2021-14973/medicare-program-cy-2022-payment-policies-under-the-physician-fee-schedule-and-other-changes-to-par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F477-2619-2D46-BCFE-F4A36EEA6B52}"/>
              </a:ext>
            </a:extLst>
          </p:cNvPr>
          <p:cNvSpPr>
            <a:spLocks noGrp="1"/>
          </p:cNvSpPr>
          <p:nvPr>
            <p:ph type="ctrTitle"/>
          </p:nvPr>
        </p:nvSpPr>
        <p:spPr>
          <a:xfrm>
            <a:off x="576474" y="1703785"/>
            <a:ext cx="6858000" cy="1655763"/>
          </a:xfrm>
        </p:spPr>
        <p:txBody>
          <a:bodyPr lIns="0" tIns="0" rIns="0" bIns="0" anchor="t">
            <a:normAutofit/>
          </a:bodyPr>
          <a:lstStyle/>
          <a:p>
            <a:r>
              <a:rPr lang="en-US" dirty="0"/>
              <a:t>2022 MPFS </a:t>
            </a:r>
            <a:br>
              <a:rPr lang="en-US" dirty="0"/>
            </a:br>
            <a:r>
              <a:rPr lang="en-US" dirty="0"/>
              <a:t>Proposed Rule</a:t>
            </a:r>
          </a:p>
        </p:txBody>
      </p:sp>
      <p:sp>
        <p:nvSpPr>
          <p:cNvPr id="5" name="Subtitle 4">
            <a:extLst>
              <a:ext uri="{FF2B5EF4-FFF2-40B4-BE49-F238E27FC236}">
                <a16:creationId xmlns:a16="http://schemas.microsoft.com/office/drawing/2014/main" id="{8C5436E0-D24B-40F5-80B4-87B83B528C99}"/>
              </a:ext>
            </a:extLst>
          </p:cNvPr>
          <p:cNvSpPr>
            <a:spLocks noGrp="1"/>
          </p:cNvSpPr>
          <p:nvPr>
            <p:ph type="subTitle" idx="1"/>
          </p:nvPr>
        </p:nvSpPr>
        <p:spPr>
          <a:xfrm>
            <a:off x="576474" y="3621761"/>
            <a:ext cx="6858000" cy="365125"/>
          </a:xfrm>
        </p:spPr>
        <p:txBody>
          <a:bodyPr/>
          <a:lstStyle/>
          <a:p>
            <a:r>
              <a:rPr lang="en-US" dirty="0"/>
              <a:t>August 10, 2021</a:t>
            </a:r>
          </a:p>
        </p:txBody>
      </p:sp>
    </p:spTree>
    <p:extLst>
      <p:ext uri="{BB962C8B-B14F-4D97-AF65-F5344CB8AC3E}">
        <p14:creationId xmlns:p14="http://schemas.microsoft.com/office/powerpoint/2010/main" val="310133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34AC-5202-4A5B-8CB7-F6FC7AB92E1B}"/>
              </a:ext>
            </a:extLst>
          </p:cNvPr>
          <p:cNvSpPr>
            <a:spLocks noGrp="1"/>
          </p:cNvSpPr>
          <p:nvPr>
            <p:ph type="title"/>
          </p:nvPr>
        </p:nvSpPr>
        <p:spPr/>
        <p:txBody>
          <a:bodyPr/>
          <a:lstStyle/>
          <a:p>
            <a:r>
              <a:rPr lang="en-US" dirty="0"/>
              <a:t>AUC/CDS</a:t>
            </a:r>
          </a:p>
        </p:txBody>
      </p:sp>
      <p:sp>
        <p:nvSpPr>
          <p:cNvPr id="4" name="Content Placeholder 2">
            <a:extLst>
              <a:ext uri="{FF2B5EF4-FFF2-40B4-BE49-F238E27FC236}">
                <a16:creationId xmlns:a16="http://schemas.microsoft.com/office/drawing/2014/main" id="{45F78ECD-D5CF-4649-8A86-93CB6699F259}"/>
              </a:ext>
            </a:extLst>
          </p:cNvPr>
          <p:cNvSpPr>
            <a:spLocks noGrp="1"/>
          </p:cNvSpPr>
          <p:nvPr>
            <p:ph idx="1"/>
          </p:nvPr>
        </p:nvSpPr>
        <p:spPr>
          <a:xfrm>
            <a:off x="628650" y="1404543"/>
            <a:ext cx="8086142" cy="5042909"/>
          </a:xfrm>
        </p:spPr>
        <p:txBody>
          <a:bodyPr>
            <a:normAutofit/>
          </a:bodyPr>
          <a:lstStyle/>
          <a:p>
            <a:pPr marL="0" indent="0">
              <a:buNone/>
            </a:pPr>
            <a:r>
              <a:rPr lang="en-US" b="1" dirty="0"/>
              <a:t>Critical Access Hospitals</a:t>
            </a:r>
          </a:p>
          <a:p>
            <a:pPr lvl="1"/>
            <a:r>
              <a:rPr lang="en-US" b="1" dirty="0"/>
              <a:t>CMS is proposing to use the </a:t>
            </a:r>
            <a:r>
              <a:rPr lang="en-US" b="1" u="sng" dirty="0"/>
              <a:t>MH modifier </a:t>
            </a:r>
            <a:r>
              <a:rPr lang="en-US" b="1" dirty="0"/>
              <a:t>to identify scenarios where the AUC mandate is not applicable due to the </a:t>
            </a:r>
            <a:r>
              <a:rPr lang="en-US" b="1" i="1" dirty="0"/>
              <a:t>applicable payment setting </a:t>
            </a:r>
            <a:r>
              <a:rPr lang="en-US" b="1" dirty="0"/>
              <a:t>provisions of the rule</a:t>
            </a:r>
          </a:p>
          <a:p>
            <a:pPr lvl="2"/>
            <a:r>
              <a:rPr lang="en-US" sz="1600" dirty="0"/>
              <a:t>AUC mandate applies to Medicare beneficiaries who are seen in an outpatient setting (including the ER) and paid for under the MPFS, HOPPS, or ASC payment systems</a:t>
            </a:r>
          </a:p>
          <a:p>
            <a:pPr lvl="3"/>
            <a:r>
              <a:rPr lang="en-US" sz="1400" dirty="0"/>
              <a:t>This is </a:t>
            </a:r>
            <a:r>
              <a:rPr lang="en-US" sz="1400" dirty="0">
                <a:solidFill>
                  <a:schemeClr val="accent4"/>
                </a:solidFill>
              </a:rPr>
              <a:t>different</a:t>
            </a:r>
            <a:r>
              <a:rPr lang="en-US" sz="1400" dirty="0"/>
              <a:t> than the approved hardships of the program</a:t>
            </a:r>
          </a:p>
          <a:p>
            <a:pPr lvl="1"/>
            <a:r>
              <a:rPr lang="en-US" b="1" dirty="0"/>
              <a:t>MH modifier is currently used to report ‘unknown if ordering provider consulted AUC’</a:t>
            </a:r>
          </a:p>
          <a:p>
            <a:pPr lvl="2"/>
            <a:endParaRPr lang="en-US" dirty="0"/>
          </a:p>
          <a:p>
            <a:pPr marL="0" indent="0">
              <a:buNone/>
            </a:pPr>
            <a:r>
              <a:rPr lang="en-US" b="1" dirty="0"/>
              <a:t>Medicare as Secondary Payor</a:t>
            </a:r>
          </a:p>
          <a:p>
            <a:pPr lvl="1"/>
            <a:r>
              <a:rPr lang="en-US" b="1" dirty="0"/>
              <a:t>CMS is clarifying that AUC mandate will not apply to beneficiaries with Medicare as secondary insurance </a:t>
            </a:r>
          </a:p>
          <a:p>
            <a:pPr lvl="2"/>
            <a:r>
              <a:rPr lang="en-US" dirty="0"/>
              <a:t>This is a reversal of earlier guidance </a:t>
            </a:r>
          </a:p>
        </p:txBody>
      </p:sp>
    </p:spTree>
    <p:extLst>
      <p:ext uri="{BB962C8B-B14F-4D97-AF65-F5344CB8AC3E}">
        <p14:creationId xmlns:p14="http://schemas.microsoft.com/office/powerpoint/2010/main" val="391253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34AC-5202-4A5B-8CB7-F6FC7AB92E1B}"/>
              </a:ext>
            </a:extLst>
          </p:cNvPr>
          <p:cNvSpPr>
            <a:spLocks noGrp="1"/>
          </p:cNvSpPr>
          <p:nvPr>
            <p:ph type="title"/>
          </p:nvPr>
        </p:nvSpPr>
        <p:spPr/>
        <p:txBody>
          <a:bodyPr/>
          <a:lstStyle/>
          <a:p>
            <a:r>
              <a:rPr lang="en-US" dirty="0"/>
              <a:t>AUC/CDS</a:t>
            </a:r>
          </a:p>
        </p:txBody>
      </p:sp>
      <p:graphicFrame>
        <p:nvGraphicFramePr>
          <p:cNvPr id="6" name="Content Placeholder 2">
            <a:extLst>
              <a:ext uri="{FF2B5EF4-FFF2-40B4-BE49-F238E27FC236}">
                <a16:creationId xmlns:a16="http://schemas.microsoft.com/office/drawing/2014/main" id="{5F893B5A-320F-40F2-BD3A-3F778A6932FA}"/>
              </a:ext>
            </a:extLst>
          </p:cNvPr>
          <p:cNvGraphicFramePr>
            <a:graphicFrameLocks noGrp="1"/>
          </p:cNvGraphicFramePr>
          <p:nvPr>
            <p:ph idx="1"/>
            <p:extLst>
              <p:ext uri="{D42A27DB-BD31-4B8C-83A1-F6EECF244321}">
                <p14:modId xmlns:p14="http://schemas.microsoft.com/office/powerpoint/2010/main" val="3517490669"/>
              </p:ext>
            </p:extLst>
          </p:nvPr>
        </p:nvGraphicFramePr>
        <p:xfrm>
          <a:off x="628650" y="1231900"/>
          <a:ext cx="7886700" cy="4798473"/>
        </p:xfrm>
        <a:graphic>
          <a:graphicData uri="http://schemas.openxmlformats.org/drawingml/2006/table">
            <a:tbl>
              <a:tblPr firstRow="1" bandRow="1">
                <a:tableStyleId>{93296810-A885-4BE3-A3E7-6D5BEEA58F35}</a:tableStyleId>
              </a:tblPr>
              <a:tblGrid>
                <a:gridCol w="910901">
                  <a:extLst>
                    <a:ext uri="{9D8B030D-6E8A-4147-A177-3AD203B41FA5}">
                      <a16:colId xmlns:a16="http://schemas.microsoft.com/office/drawing/2014/main" val="2499200728"/>
                    </a:ext>
                  </a:extLst>
                </a:gridCol>
                <a:gridCol w="6975799">
                  <a:extLst>
                    <a:ext uri="{9D8B030D-6E8A-4147-A177-3AD203B41FA5}">
                      <a16:colId xmlns:a16="http://schemas.microsoft.com/office/drawing/2014/main" val="1442490243"/>
                    </a:ext>
                  </a:extLst>
                </a:gridCol>
              </a:tblGrid>
              <a:tr h="389760">
                <a:tc>
                  <a:txBody>
                    <a:bodyPr/>
                    <a:lstStyle/>
                    <a:p>
                      <a:pPr algn="ctr"/>
                      <a:r>
                        <a:rPr lang="en-US" dirty="0"/>
                        <a:t>Modifier</a:t>
                      </a:r>
                    </a:p>
                  </a:txBody>
                  <a:tcPr/>
                </a:tc>
                <a:tc>
                  <a:txBody>
                    <a:bodyPr/>
                    <a:lstStyle/>
                    <a:p>
                      <a:pPr algn="l"/>
                      <a:r>
                        <a:rPr lang="en-US" dirty="0"/>
                        <a:t>Description</a:t>
                      </a:r>
                    </a:p>
                  </a:txBody>
                  <a:tcPr/>
                </a:tc>
                <a:extLst>
                  <a:ext uri="{0D108BD9-81ED-4DB2-BD59-A6C34878D82A}">
                    <a16:rowId xmlns:a16="http://schemas.microsoft.com/office/drawing/2014/main" val="758813883"/>
                  </a:ext>
                </a:extLst>
              </a:tr>
              <a:tr h="528579">
                <a:tc>
                  <a:txBody>
                    <a:bodyPr/>
                    <a:lstStyle/>
                    <a:p>
                      <a:pPr algn="ctr"/>
                      <a:r>
                        <a:rPr lang="en-US" b="1" dirty="0"/>
                        <a:t>MA</a:t>
                      </a:r>
                    </a:p>
                  </a:txBody>
                  <a:tcPr/>
                </a:tc>
                <a:tc>
                  <a:txBody>
                    <a:bodyPr/>
                    <a:lstStyle/>
                    <a:p>
                      <a:r>
                        <a:rPr lang="en-US" dirty="0"/>
                        <a:t>Ordering professional </a:t>
                      </a:r>
                      <a:r>
                        <a:rPr lang="en-US" b="1" dirty="0"/>
                        <a:t>not required to consult</a:t>
                      </a:r>
                      <a:r>
                        <a:rPr lang="en-US" dirty="0"/>
                        <a:t> a CDSM due to patient having a </a:t>
                      </a:r>
                      <a:r>
                        <a:rPr lang="en-US" u="sng" dirty="0"/>
                        <a:t>suspected or confirmed medical emergency</a:t>
                      </a:r>
                    </a:p>
                  </a:txBody>
                  <a:tcPr/>
                </a:tc>
                <a:extLst>
                  <a:ext uri="{0D108BD9-81ED-4DB2-BD59-A6C34878D82A}">
                    <a16:rowId xmlns:a16="http://schemas.microsoft.com/office/drawing/2014/main" val="4218619687"/>
                  </a:ext>
                </a:extLst>
              </a:tr>
              <a:tr h="528579">
                <a:tc>
                  <a:txBody>
                    <a:bodyPr/>
                    <a:lstStyle/>
                    <a:p>
                      <a:pPr algn="ctr"/>
                      <a:r>
                        <a:rPr lang="en-US" b="1" dirty="0"/>
                        <a:t>MB</a:t>
                      </a:r>
                    </a:p>
                  </a:txBody>
                  <a:tcPr/>
                </a:tc>
                <a:tc>
                  <a:txBody>
                    <a:bodyPr/>
                    <a:lstStyle/>
                    <a:p>
                      <a:r>
                        <a:rPr lang="en-US" dirty="0"/>
                        <a:t>Ordering professional is </a:t>
                      </a:r>
                      <a:r>
                        <a:rPr lang="en-US" b="1" dirty="0"/>
                        <a:t>not required to consult </a:t>
                      </a:r>
                      <a:r>
                        <a:rPr lang="en-US" dirty="0"/>
                        <a:t>a CDSM due to the significant hardship exception of </a:t>
                      </a:r>
                      <a:r>
                        <a:rPr lang="en-US" u="sng" dirty="0"/>
                        <a:t>insufficient internet access</a:t>
                      </a:r>
                    </a:p>
                  </a:txBody>
                  <a:tcPr/>
                </a:tc>
                <a:extLst>
                  <a:ext uri="{0D108BD9-81ED-4DB2-BD59-A6C34878D82A}">
                    <a16:rowId xmlns:a16="http://schemas.microsoft.com/office/drawing/2014/main" val="399967901"/>
                  </a:ext>
                </a:extLst>
              </a:tr>
              <a:tr h="528579">
                <a:tc>
                  <a:txBody>
                    <a:bodyPr/>
                    <a:lstStyle/>
                    <a:p>
                      <a:pPr algn="ctr"/>
                      <a:r>
                        <a:rPr lang="en-US" b="1" dirty="0"/>
                        <a:t>MC</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Ordering professional is </a:t>
                      </a:r>
                      <a:r>
                        <a:rPr lang="en-US" b="1" dirty="0"/>
                        <a:t>not required to consult </a:t>
                      </a:r>
                      <a:r>
                        <a:rPr lang="en-US" dirty="0"/>
                        <a:t>a CDSM due to the significant hardship exception of </a:t>
                      </a:r>
                      <a:r>
                        <a:rPr lang="en-US" u="sng" dirty="0"/>
                        <a:t>EHR or CDSM vendor issues</a:t>
                      </a:r>
                    </a:p>
                  </a:txBody>
                  <a:tcPr/>
                </a:tc>
                <a:extLst>
                  <a:ext uri="{0D108BD9-81ED-4DB2-BD59-A6C34878D82A}">
                    <a16:rowId xmlns:a16="http://schemas.microsoft.com/office/drawing/2014/main" val="2691019289"/>
                  </a:ext>
                </a:extLst>
              </a:tr>
              <a:tr h="528579">
                <a:tc>
                  <a:txBody>
                    <a:bodyPr/>
                    <a:lstStyle/>
                    <a:p>
                      <a:pPr algn="ctr"/>
                      <a:r>
                        <a:rPr lang="en-US" b="1" dirty="0"/>
                        <a:t>MD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Ordering professional is </a:t>
                      </a:r>
                      <a:r>
                        <a:rPr lang="en-US" b="1" dirty="0"/>
                        <a:t>not required to consult </a:t>
                      </a:r>
                      <a:r>
                        <a:rPr lang="en-US" dirty="0"/>
                        <a:t>a CDSM due to the significant hardship exception of </a:t>
                      </a:r>
                      <a:r>
                        <a:rPr lang="en-US" u="sng" dirty="0"/>
                        <a:t>extreme and uncontrollable circumstances</a:t>
                      </a:r>
                    </a:p>
                  </a:txBody>
                  <a:tcPr/>
                </a:tc>
                <a:extLst>
                  <a:ext uri="{0D108BD9-81ED-4DB2-BD59-A6C34878D82A}">
                    <a16:rowId xmlns:a16="http://schemas.microsoft.com/office/drawing/2014/main" val="620102913"/>
                  </a:ext>
                </a:extLst>
              </a:tr>
              <a:tr h="528579">
                <a:tc>
                  <a:txBody>
                    <a:bodyPr/>
                    <a:lstStyle/>
                    <a:p>
                      <a:pPr algn="ctr"/>
                      <a:r>
                        <a:rPr lang="en-US" b="1" dirty="0"/>
                        <a:t>ME</a:t>
                      </a:r>
                    </a:p>
                  </a:txBody>
                  <a:tcPr/>
                </a:tc>
                <a:tc>
                  <a:txBody>
                    <a:bodyPr/>
                    <a:lstStyle/>
                    <a:p>
                      <a:r>
                        <a:rPr lang="en-US" dirty="0"/>
                        <a:t>The order </a:t>
                      </a:r>
                      <a:r>
                        <a:rPr lang="en-US" b="1" dirty="0"/>
                        <a:t>adheres</a:t>
                      </a:r>
                      <a:r>
                        <a:rPr lang="en-US" dirty="0"/>
                        <a:t> to the appropriate use criteria in the CDSM consulted by the ordering professional</a:t>
                      </a:r>
                    </a:p>
                  </a:txBody>
                  <a:tcPr/>
                </a:tc>
                <a:extLst>
                  <a:ext uri="{0D108BD9-81ED-4DB2-BD59-A6C34878D82A}">
                    <a16:rowId xmlns:a16="http://schemas.microsoft.com/office/drawing/2014/main" val="2721660956"/>
                  </a:ext>
                </a:extLst>
              </a:tr>
              <a:tr h="528579">
                <a:tc>
                  <a:txBody>
                    <a:bodyPr/>
                    <a:lstStyle/>
                    <a:p>
                      <a:pPr algn="ctr"/>
                      <a:r>
                        <a:rPr lang="en-US" b="1" dirty="0"/>
                        <a:t>MF</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 order </a:t>
                      </a:r>
                      <a:r>
                        <a:rPr lang="en-US" b="1" dirty="0"/>
                        <a:t>does not adhere </a:t>
                      </a:r>
                      <a:r>
                        <a:rPr lang="en-US" dirty="0"/>
                        <a:t>to the appropriate use criteria in the CDSM consulted by the ordering professional</a:t>
                      </a:r>
                    </a:p>
                  </a:txBody>
                  <a:tcPr/>
                </a:tc>
                <a:extLst>
                  <a:ext uri="{0D108BD9-81ED-4DB2-BD59-A6C34878D82A}">
                    <a16:rowId xmlns:a16="http://schemas.microsoft.com/office/drawing/2014/main" val="1399145418"/>
                  </a:ext>
                </a:extLst>
              </a:tr>
              <a:tr h="528579">
                <a:tc>
                  <a:txBody>
                    <a:bodyPr/>
                    <a:lstStyle/>
                    <a:p>
                      <a:pPr algn="ctr"/>
                      <a:r>
                        <a:rPr lang="en-US" b="1" dirty="0"/>
                        <a:t>MG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 order for this service </a:t>
                      </a:r>
                      <a:r>
                        <a:rPr lang="en-US" b="1" dirty="0"/>
                        <a:t>does not have </a:t>
                      </a:r>
                      <a:r>
                        <a:rPr lang="en-US" dirty="0"/>
                        <a:t>appropriate use criteria in the CDSM consulted by the ordering professional</a:t>
                      </a:r>
                    </a:p>
                  </a:txBody>
                  <a:tcPr/>
                </a:tc>
                <a:extLst>
                  <a:ext uri="{0D108BD9-81ED-4DB2-BD59-A6C34878D82A}">
                    <a16:rowId xmlns:a16="http://schemas.microsoft.com/office/drawing/2014/main" val="3196247916"/>
                  </a:ext>
                </a:extLst>
              </a:tr>
              <a:tr h="528579">
                <a:tc>
                  <a:txBody>
                    <a:bodyPr/>
                    <a:lstStyle/>
                    <a:p>
                      <a:pPr algn="ctr"/>
                      <a:r>
                        <a:rPr lang="en-US" b="1" dirty="0"/>
                        <a:t>MH</a:t>
                      </a:r>
                    </a:p>
                  </a:txBody>
                  <a:tcPr/>
                </a:tc>
                <a:tc>
                  <a:txBody>
                    <a:bodyPr/>
                    <a:lstStyle/>
                    <a:p>
                      <a:r>
                        <a:rPr lang="en-US" b="1" dirty="0"/>
                        <a:t>**Repurposed for CAH if finalized** </a:t>
                      </a:r>
                    </a:p>
                    <a:p>
                      <a:r>
                        <a:rPr lang="en-US" b="1" dirty="0"/>
                        <a:t>Unknown</a:t>
                      </a:r>
                      <a:r>
                        <a:rPr lang="en-US" dirty="0"/>
                        <a:t> if ordering professional consulted a CDSM for this service, </a:t>
                      </a:r>
                      <a:r>
                        <a:rPr lang="en-US" b="1" dirty="0"/>
                        <a:t>related information was not provided</a:t>
                      </a:r>
                      <a:r>
                        <a:rPr lang="en-US" dirty="0"/>
                        <a:t> to the furnishing professional or provider </a:t>
                      </a:r>
                    </a:p>
                  </a:txBody>
                  <a:tcPr/>
                </a:tc>
                <a:extLst>
                  <a:ext uri="{0D108BD9-81ED-4DB2-BD59-A6C34878D82A}">
                    <a16:rowId xmlns:a16="http://schemas.microsoft.com/office/drawing/2014/main" val="3915495843"/>
                  </a:ext>
                </a:extLst>
              </a:tr>
            </a:tbl>
          </a:graphicData>
        </a:graphic>
      </p:graphicFrame>
    </p:spTree>
    <p:extLst>
      <p:ext uri="{BB962C8B-B14F-4D97-AF65-F5344CB8AC3E}">
        <p14:creationId xmlns:p14="http://schemas.microsoft.com/office/powerpoint/2010/main" val="234763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34AC-5202-4A5B-8CB7-F6FC7AB92E1B}"/>
              </a:ext>
            </a:extLst>
          </p:cNvPr>
          <p:cNvSpPr>
            <a:spLocks noGrp="1"/>
          </p:cNvSpPr>
          <p:nvPr>
            <p:ph type="title"/>
          </p:nvPr>
        </p:nvSpPr>
        <p:spPr/>
        <p:txBody>
          <a:bodyPr/>
          <a:lstStyle/>
          <a:p>
            <a:r>
              <a:rPr lang="en-US" dirty="0"/>
              <a:t>AUC/CDS</a:t>
            </a:r>
          </a:p>
        </p:txBody>
      </p:sp>
      <p:sp>
        <p:nvSpPr>
          <p:cNvPr id="4" name="Content Placeholder 2">
            <a:extLst>
              <a:ext uri="{FF2B5EF4-FFF2-40B4-BE49-F238E27FC236}">
                <a16:creationId xmlns:a16="http://schemas.microsoft.com/office/drawing/2014/main" id="{45F78ECD-D5CF-4649-8A86-93CB6699F259}"/>
              </a:ext>
            </a:extLst>
          </p:cNvPr>
          <p:cNvSpPr>
            <a:spLocks noGrp="1"/>
          </p:cNvSpPr>
          <p:nvPr>
            <p:ph idx="1"/>
          </p:nvPr>
        </p:nvSpPr>
        <p:spPr>
          <a:xfrm>
            <a:off x="628650" y="1404543"/>
            <a:ext cx="8086142" cy="5042909"/>
          </a:xfrm>
        </p:spPr>
        <p:txBody>
          <a:bodyPr>
            <a:normAutofit/>
          </a:bodyPr>
          <a:lstStyle/>
          <a:p>
            <a:pPr marL="0" indent="0">
              <a:buNone/>
            </a:pPr>
            <a:r>
              <a:rPr lang="en-US" b="1" dirty="0"/>
              <a:t>Implementation Considerations</a:t>
            </a:r>
          </a:p>
          <a:p>
            <a:pPr marL="0" indent="0">
              <a:buNone/>
            </a:pPr>
            <a:endParaRPr lang="en-US" b="1" dirty="0"/>
          </a:p>
          <a:p>
            <a:r>
              <a:rPr lang="en-US" b="1" dirty="0"/>
              <a:t> Plan around the delay, make the most of extension</a:t>
            </a:r>
          </a:p>
          <a:p>
            <a:pPr lvl="1"/>
            <a:r>
              <a:rPr lang="en-US" b="1" dirty="0"/>
              <a:t>Keep going! </a:t>
            </a:r>
          </a:p>
          <a:p>
            <a:pPr lvl="1"/>
            <a:r>
              <a:rPr lang="en-US" b="1" dirty="0"/>
              <a:t>More time to analyze data, looks for trends, make adjustments </a:t>
            </a:r>
          </a:p>
          <a:p>
            <a:pPr marL="0" indent="0">
              <a:buNone/>
            </a:pPr>
            <a:endParaRPr lang="en-US" b="1" dirty="0"/>
          </a:p>
          <a:p>
            <a:r>
              <a:rPr lang="en-US" b="1" dirty="0"/>
              <a:t>Keep in mind, PAMA is law – it would take congressional action to toss out AUC altogether</a:t>
            </a:r>
          </a:p>
          <a:p>
            <a:pPr lvl="1"/>
            <a:r>
              <a:rPr lang="en-US" b="1" dirty="0"/>
              <a:t>Industry groups calling for rework or repeal</a:t>
            </a:r>
          </a:p>
          <a:p>
            <a:pPr lvl="1"/>
            <a:r>
              <a:rPr lang="en-US" b="1" i="1" dirty="0"/>
              <a:t>Some</a:t>
            </a:r>
            <a:r>
              <a:rPr lang="en-US" b="1" dirty="0"/>
              <a:t> attention being paid by House Ways and Means Committee</a:t>
            </a:r>
          </a:p>
          <a:p>
            <a:pPr marL="342900" lvl="1" indent="0">
              <a:buNone/>
            </a:pP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64835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B8C5F-40AE-4732-9381-0A1EEA24219B}"/>
              </a:ext>
            </a:extLst>
          </p:cNvPr>
          <p:cNvSpPr>
            <a:spLocks noGrp="1"/>
          </p:cNvSpPr>
          <p:nvPr>
            <p:ph type="title"/>
          </p:nvPr>
        </p:nvSpPr>
        <p:spPr>
          <a:xfrm>
            <a:off x="628650" y="3172914"/>
            <a:ext cx="7886700" cy="512172"/>
          </a:xfrm>
          <a:effectLst>
            <a:outerShdw blurRad="50800" dist="38100" dir="2700000" algn="tl" rotWithShape="0">
              <a:prstClr val="black">
                <a:alpha val="40000"/>
              </a:prstClr>
            </a:outerShdw>
          </a:effectLst>
        </p:spPr>
        <p:txBody>
          <a:bodyPr/>
          <a:lstStyle/>
          <a:p>
            <a:pPr algn="ctr"/>
            <a:r>
              <a:rPr lang="en-US" sz="4800" dirty="0"/>
              <a:t>Telehealth</a:t>
            </a:r>
          </a:p>
        </p:txBody>
      </p:sp>
    </p:spTree>
    <p:extLst>
      <p:ext uri="{BB962C8B-B14F-4D97-AF65-F5344CB8AC3E}">
        <p14:creationId xmlns:p14="http://schemas.microsoft.com/office/powerpoint/2010/main" val="85056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Telehealth</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8086142" cy="5042909"/>
          </a:xfrm>
        </p:spPr>
        <p:txBody>
          <a:bodyPr>
            <a:normAutofit/>
          </a:bodyPr>
          <a:lstStyle/>
          <a:p>
            <a:pPr marL="0" indent="0">
              <a:buNone/>
            </a:pPr>
            <a:r>
              <a:rPr lang="en-US" b="1" dirty="0"/>
              <a:t>The COVID-19 PHE rapidly expanded telehealth utilization and access for Medicare beneficiaries, supported by temporary waivers available during the PHE.</a:t>
            </a:r>
          </a:p>
          <a:p>
            <a:pPr marL="0" indent="0">
              <a:buNone/>
            </a:pPr>
            <a:endParaRPr lang="en-US" b="1" dirty="0"/>
          </a:p>
          <a:p>
            <a:r>
              <a:rPr lang="en-US" b="1" dirty="0"/>
              <a:t>CMS proposing to retain all services added to the Medicare telehealth services list on a Category 3 basis until the end of 2023.</a:t>
            </a:r>
          </a:p>
          <a:p>
            <a:pPr lvl="1"/>
            <a:r>
              <a:rPr lang="en-US" b="1" dirty="0"/>
              <a:t>CMS identifying which codes would leave list at end of current PHE</a:t>
            </a:r>
          </a:p>
          <a:p>
            <a:pPr lvl="1"/>
            <a:endParaRPr lang="en-US" b="1" dirty="0"/>
          </a:p>
          <a:p>
            <a:r>
              <a:rPr lang="en-US" b="1" dirty="0"/>
              <a:t>Looking for comments on the </a:t>
            </a:r>
            <a:r>
              <a:rPr lang="en-US" b="1" i="1" dirty="0"/>
              <a:t>extension</a:t>
            </a:r>
            <a:r>
              <a:rPr lang="en-US" b="1" dirty="0"/>
              <a:t> OR </a:t>
            </a:r>
            <a:r>
              <a:rPr lang="en-US" b="1" u="sng" dirty="0"/>
              <a:t>permanent adoption</a:t>
            </a:r>
            <a:r>
              <a:rPr lang="en-US" b="1" dirty="0"/>
              <a:t> of direct physician supervision done via telehealth </a:t>
            </a:r>
          </a:p>
          <a:p>
            <a:pPr marL="0" indent="0">
              <a:buNone/>
            </a:pPr>
            <a:endParaRPr lang="en-US" b="1" dirty="0"/>
          </a:p>
        </p:txBody>
      </p:sp>
    </p:spTree>
    <p:extLst>
      <p:ext uri="{BB962C8B-B14F-4D97-AF65-F5344CB8AC3E}">
        <p14:creationId xmlns:p14="http://schemas.microsoft.com/office/powerpoint/2010/main" val="221822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Telehealth</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8086142" cy="5042909"/>
          </a:xfrm>
        </p:spPr>
        <p:txBody>
          <a:bodyPr>
            <a:normAutofit/>
          </a:bodyPr>
          <a:lstStyle/>
          <a:p>
            <a:pPr marL="0" indent="0">
              <a:buNone/>
            </a:pPr>
            <a:endParaRPr lang="en-US" b="1" dirty="0"/>
          </a:p>
          <a:p>
            <a:pPr marL="0" indent="0">
              <a:buNone/>
            </a:pPr>
            <a:r>
              <a:rPr lang="en-US" b="1" dirty="0"/>
              <a:t>CMS is proposing to cover </a:t>
            </a:r>
            <a:r>
              <a:rPr lang="en-US" b="1" u="sng" dirty="0"/>
              <a:t>audio-only</a:t>
            </a:r>
            <a:r>
              <a:rPr lang="en-US" b="1" dirty="0"/>
              <a:t> communications technology when used for telehealth services for the diagnosis, evaluation, or treatment of </a:t>
            </a:r>
            <a:r>
              <a:rPr lang="en-US" b="1" i="1" dirty="0"/>
              <a:t>mental health disorders</a:t>
            </a:r>
            <a:r>
              <a:rPr lang="en-US" b="1" dirty="0"/>
              <a:t> for established patients.</a:t>
            </a:r>
          </a:p>
          <a:p>
            <a:pPr marL="0" indent="0">
              <a:buNone/>
            </a:pPr>
            <a:endParaRPr lang="en-US" b="1" dirty="0"/>
          </a:p>
          <a:p>
            <a:pPr marL="0" indent="0">
              <a:buNone/>
            </a:pPr>
            <a:endParaRPr lang="en-US" b="1" dirty="0"/>
          </a:p>
          <a:p>
            <a:pPr marL="0" indent="0">
              <a:buNone/>
            </a:pPr>
            <a:r>
              <a:rPr lang="en-US" b="1" dirty="0"/>
              <a:t>Virtual Check Ins - Proposing to permanently adopt coding and payment for HCPCS code G2252 </a:t>
            </a:r>
          </a:p>
          <a:p>
            <a:pPr lvl="1"/>
            <a:r>
              <a:rPr lang="en-US" b="1" dirty="0"/>
              <a:t> Brief communication technology-bases service, 11-20 minutes of medical discussion </a:t>
            </a:r>
          </a:p>
        </p:txBody>
      </p:sp>
    </p:spTree>
    <p:extLst>
      <p:ext uri="{BB962C8B-B14F-4D97-AF65-F5344CB8AC3E}">
        <p14:creationId xmlns:p14="http://schemas.microsoft.com/office/powerpoint/2010/main" val="187374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B8C5F-40AE-4732-9381-0A1EEA24219B}"/>
              </a:ext>
            </a:extLst>
          </p:cNvPr>
          <p:cNvSpPr>
            <a:spLocks noGrp="1"/>
          </p:cNvSpPr>
          <p:nvPr>
            <p:ph type="title"/>
          </p:nvPr>
        </p:nvSpPr>
        <p:spPr>
          <a:xfrm>
            <a:off x="628650" y="2554347"/>
            <a:ext cx="7886700" cy="512172"/>
          </a:xfrm>
          <a:effectLst>
            <a:outerShdw blurRad="50800" dist="38100" dir="2700000" algn="tl" rotWithShape="0">
              <a:prstClr val="black">
                <a:alpha val="40000"/>
              </a:prstClr>
            </a:outerShdw>
          </a:effectLst>
        </p:spPr>
        <p:txBody>
          <a:bodyPr/>
          <a:lstStyle/>
          <a:p>
            <a:pPr algn="ctr"/>
            <a:r>
              <a:rPr lang="en-US" sz="4800" dirty="0"/>
              <a:t>Evaluation and Management (E/M)    Coding</a:t>
            </a:r>
          </a:p>
        </p:txBody>
      </p:sp>
    </p:spTree>
    <p:extLst>
      <p:ext uri="{BB962C8B-B14F-4D97-AF65-F5344CB8AC3E}">
        <p14:creationId xmlns:p14="http://schemas.microsoft.com/office/powerpoint/2010/main" val="317050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E/M Coding</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8086142" cy="5042909"/>
          </a:xfrm>
        </p:spPr>
        <p:txBody>
          <a:bodyPr>
            <a:normAutofit/>
          </a:bodyPr>
          <a:lstStyle/>
          <a:p>
            <a:pPr marL="0" indent="0">
              <a:buNone/>
            </a:pPr>
            <a:r>
              <a:rPr lang="en-US" b="1" dirty="0"/>
              <a:t>CMS proposing rules around split/shared E/M billing</a:t>
            </a:r>
          </a:p>
          <a:p>
            <a:pPr marL="0" indent="0">
              <a:buNone/>
            </a:pPr>
            <a:endParaRPr lang="en-US" b="1" dirty="0"/>
          </a:p>
          <a:p>
            <a:pPr lvl="1"/>
            <a:r>
              <a:rPr lang="en-US" sz="2000" b="1" dirty="0"/>
              <a:t>Shared billing would be allowed in facility type settings </a:t>
            </a:r>
          </a:p>
          <a:p>
            <a:pPr lvl="2"/>
            <a:r>
              <a:rPr lang="en-US" sz="1600" b="1" dirty="0"/>
              <a:t>POS 11 would not allow for billing shared services </a:t>
            </a:r>
          </a:p>
          <a:p>
            <a:pPr lvl="2"/>
            <a:endParaRPr lang="en-US" sz="1600" b="1" dirty="0"/>
          </a:p>
          <a:p>
            <a:pPr lvl="1"/>
            <a:r>
              <a:rPr lang="en-US" sz="2000" b="1" dirty="0"/>
              <a:t>Time would be used, instead of medical decision making, for code selection </a:t>
            </a:r>
          </a:p>
          <a:p>
            <a:pPr lvl="1"/>
            <a:endParaRPr lang="en-US" sz="2000" b="1" dirty="0"/>
          </a:p>
          <a:p>
            <a:pPr lvl="1"/>
            <a:r>
              <a:rPr lang="en-US" sz="2000" b="1" dirty="0"/>
              <a:t>Modifier would be used to report split/shared visit</a:t>
            </a:r>
          </a:p>
        </p:txBody>
      </p:sp>
    </p:spTree>
    <p:extLst>
      <p:ext uri="{BB962C8B-B14F-4D97-AF65-F5344CB8AC3E}">
        <p14:creationId xmlns:p14="http://schemas.microsoft.com/office/powerpoint/2010/main" val="370784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B8C5F-40AE-4732-9381-0A1EEA24219B}"/>
              </a:ext>
            </a:extLst>
          </p:cNvPr>
          <p:cNvSpPr>
            <a:spLocks noGrp="1"/>
          </p:cNvSpPr>
          <p:nvPr>
            <p:ph type="title"/>
          </p:nvPr>
        </p:nvSpPr>
        <p:spPr>
          <a:xfrm>
            <a:off x="628650" y="3172914"/>
            <a:ext cx="7886700" cy="512172"/>
          </a:xfrm>
          <a:effectLst>
            <a:outerShdw blurRad="50800" dist="38100" dir="2700000" algn="tl" rotWithShape="0">
              <a:prstClr val="black">
                <a:alpha val="40000"/>
              </a:prstClr>
            </a:outerShdw>
          </a:effectLst>
        </p:spPr>
        <p:txBody>
          <a:bodyPr/>
          <a:lstStyle/>
          <a:p>
            <a:pPr algn="ctr"/>
            <a:r>
              <a:rPr lang="en-US" sz="4800" dirty="0"/>
              <a:t>Scope of Practice</a:t>
            </a:r>
          </a:p>
        </p:txBody>
      </p:sp>
    </p:spTree>
    <p:extLst>
      <p:ext uri="{BB962C8B-B14F-4D97-AF65-F5344CB8AC3E}">
        <p14:creationId xmlns:p14="http://schemas.microsoft.com/office/powerpoint/2010/main" val="318053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Physician Assistants</a:t>
            </a:r>
          </a:p>
        </p:txBody>
      </p:sp>
      <p:sp>
        <p:nvSpPr>
          <p:cNvPr id="3" name="Content Placeholder 2">
            <a:extLst>
              <a:ext uri="{FF2B5EF4-FFF2-40B4-BE49-F238E27FC236}">
                <a16:creationId xmlns:a16="http://schemas.microsoft.com/office/drawing/2014/main" id="{7AFC927F-CCB3-43C7-A28B-188828DD0F15}"/>
              </a:ext>
            </a:extLst>
          </p:cNvPr>
          <p:cNvSpPr>
            <a:spLocks noGrp="1"/>
          </p:cNvSpPr>
          <p:nvPr>
            <p:ph idx="1"/>
          </p:nvPr>
        </p:nvSpPr>
        <p:spPr/>
        <p:txBody>
          <a:bodyPr>
            <a:normAutofit/>
          </a:bodyPr>
          <a:lstStyle/>
          <a:p>
            <a:pPr marL="0" indent="0">
              <a:buNone/>
            </a:pPr>
            <a:r>
              <a:rPr lang="en-US" b="1" dirty="0"/>
              <a:t>CMS is proposing to allow Physician Assistants to bill Medicare directly effective January 1</a:t>
            </a:r>
            <a:r>
              <a:rPr lang="en-US" b="1" baseline="30000" dirty="0"/>
              <a:t>st</a:t>
            </a:r>
            <a:r>
              <a:rPr lang="en-US" b="1" dirty="0"/>
              <a:t>, 2022 </a:t>
            </a:r>
          </a:p>
          <a:p>
            <a:pPr marL="0" indent="0">
              <a:buNone/>
            </a:pPr>
            <a:endParaRPr lang="en-US" b="1" dirty="0"/>
          </a:p>
          <a:p>
            <a:pPr marL="0" indent="0">
              <a:buNone/>
            </a:pPr>
            <a:r>
              <a:rPr lang="en-US" b="1" dirty="0"/>
              <a:t>Congress removed the requirement for Medicare to reimburse the PA’s employer with the passage of the Consolidated Appropriations Act of 2021. </a:t>
            </a:r>
          </a:p>
          <a:p>
            <a:pPr marL="0" indent="0">
              <a:buNone/>
            </a:pPr>
            <a:endParaRPr lang="en-US" b="1" dirty="0"/>
          </a:p>
          <a:p>
            <a:pPr marL="0" indent="0">
              <a:buNone/>
            </a:pPr>
            <a:r>
              <a:rPr lang="en-US" b="1" dirty="0"/>
              <a:t>CMS is using this authority to authorize PAs to be paid directly for their services in the same way that NPs and CNSs are under Medicare</a:t>
            </a:r>
          </a:p>
          <a:p>
            <a:pPr marL="0" indent="0">
              <a:buNone/>
            </a:pPr>
            <a:endParaRPr lang="en-US" b="1" dirty="0"/>
          </a:p>
          <a:p>
            <a:pPr lvl="1"/>
            <a:endParaRPr lang="en-US" b="1" dirty="0"/>
          </a:p>
          <a:p>
            <a:pPr lvl="1"/>
            <a:endParaRPr lang="en-US" b="1" dirty="0"/>
          </a:p>
          <a:p>
            <a:pPr marL="0" indent="0">
              <a:buNone/>
            </a:pPr>
            <a:endParaRPr lang="en-US" b="1" dirty="0"/>
          </a:p>
        </p:txBody>
      </p:sp>
    </p:spTree>
    <p:extLst>
      <p:ext uri="{BB962C8B-B14F-4D97-AF65-F5344CB8AC3E}">
        <p14:creationId xmlns:p14="http://schemas.microsoft.com/office/powerpoint/2010/main" val="164069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B8C5F-40AE-4732-9381-0A1EEA24219B}"/>
              </a:ext>
            </a:extLst>
          </p:cNvPr>
          <p:cNvSpPr>
            <a:spLocks noGrp="1"/>
          </p:cNvSpPr>
          <p:nvPr>
            <p:ph type="title"/>
          </p:nvPr>
        </p:nvSpPr>
        <p:spPr>
          <a:xfrm>
            <a:off x="628650" y="2123759"/>
            <a:ext cx="7886700" cy="512172"/>
          </a:xfrm>
        </p:spPr>
        <p:txBody>
          <a:bodyPr/>
          <a:lstStyle/>
          <a:p>
            <a:pPr algn="ctr"/>
            <a:r>
              <a:rPr lang="en-US" dirty="0"/>
              <a:t>Kayley Jaquet</a:t>
            </a:r>
          </a:p>
        </p:txBody>
      </p:sp>
      <p:sp>
        <p:nvSpPr>
          <p:cNvPr id="5" name="Content Placeholder 2">
            <a:extLst>
              <a:ext uri="{FF2B5EF4-FFF2-40B4-BE49-F238E27FC236}">
                <a16:creationId xmlns:a16="http://schemas.microsoft.com/office/drawing/2014/main" id="{BB09713D-5A65-4F56-AE9E-D9D222C35DF6}"/>
              </a:ext>
            </a:extLst>
          </p:cNvPr>
          <p:cNvSpPr>
            <a:spLocks noGrp="1"/>
          </p:cNvSpPr>
          <p:nvPr>
            <p:ph idx="1"/>
          </p:nvPr>
        </p:nvSpPr>
        <p:spPr>
          <a:xfrm>
            <a:off x="733024" y="2752080"/>
            <a:ext cx="7677952" cy="512172"/>
          </a:xfrm>
        </p:spPr>
        <p:txBody>
          <a:bodyPr>
            <a:normAutofit/>
          </a:bodyPr>
          <a:lstStyle/>
          <a:p>
            <a:pPr marL="0" indent="0" algn="ctr">
              <a:buNone/>
            </a:pPr>
            <a:r>
              <a:rPr lang="en-US" b="1" dirty="0"/>
              <a:t>Manager of Regulatory Affairs</a:t>
            </a:r>
          </a:p>
        </p:txBody>
      </p:sp>
    </p:spTree>
    <p:extLst>
      <p:ext uri="{BB962C8B-B14F-4D97-AF65-F5344CB8AC3E}">
        <p14:creationId xmlns:p14="http://schemas.microsoft.com/office/powerpoint/2010/main" val="1954386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B8C5F-40AE-4732-9381-0A1EEA24219B}"/>
              </a:ext>
            </a:extLst>
          </p:cNvPr>
          <p:cNvSpPr>
            <a:spLocks noGrp="1"/>
          </p:cNvSpPr>
          <p:nvPr>
            <p:ph type="title"/>
          </p:nvPr>
        </p:nvSpPr>
        <p:spPr>
          <a:xfrm>
            <a:off x="628650" y="2683386"/>
            <a:ext cx="7886700" cy="512172"/>
          </a:xfrm>
          <a:effectLst>
            <a:outerShdw blurRad="50800" dist="38100" dir="2700000" algn="tl" rotWithShape="0">
              <a:prstClr val="black">
                <a:alpha val="40000"/>
              </a:prstClr>
            </a:outerShdw>
          </a:effectLst>
        </p:spPr>
        <p:txBody>
          <a:bodyPr/>
          <a:lstStyle/>
          <a:p>
            <a:pPr algn="ctr"/>
            <a:r>
              <a:rPr lang="en-US" sz="4800" dirty="0"/>
              <a:t>Quality Payment Program(QPP/MIPs)</a:t>
            </a:r>
          </a:p>
        </p:txBody>
      </p:sp>
    </p:spTree>
    <p:extLst>
      <p:ext uri="{BB962C8B-B14F-4D97-AF65-F5344CB8AC3E}">
        <p14:creationId xmlns:p14="http://schemas.microsoft.com/office/powerpoint/2010/main" val="345069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7886700" cy="5162511"/>
          </a:xfrm>
        </p:spPr>
        <p:txBody>
          <a:bodyPr>
            <a:normAutofit/>
          </a:bodyPr>
          <a:lstStyle/>
          <a:p>
            <a:pPr marL="0" indent="0">
              <a:buNone/>
            </a:pPr>
            <a:r>
              <a:rPr lang="en-US" b="1" u="sng" dirty="0"/>
              <a:t>2021</a:t>
            </a:r>
            <a:r>
              <a:rPr lang="en-US" b="1" dirty="0"/>
              <a:t> Program Flexibilities </a:t>
            </a:r>
          </a:p>
          <a:p>
            <a:pPr marL="0" indent="0">
              <a:buNone/>
            </a:pPr>
            <a:endParaRPr lang="en-US" b="1" dirty="0"/>
          </a:p>
          <a:p>
            <a:r>
              <a:rPr lang="en-US" sz="2000" b="1" dirty="0"/>
              <a:t>Complex Patient Bonus</a:t>
            </a:r>
          </a:p>
          <a:p>
            <a:pPr lvl="1"/>
            <a:r>
              <a:rPr lang="en-US" b="1" dirty="0"/>
              <a:t>Max of 10 pts towards total score </a:t>
            </a:r>
          </a:p>
          <a:p>
            <a:pPr lvl="2"/>
            <a:r>
              <a:rPr lang="en-US" sz="1600" b="1" dirty="0"/>
              <a:t>Proposing a permanent expansion and change to HCC calculation method for 2022</a:t>
            </a:r>
          </a:p>
          <a:p>
            <a:pPr marL="685800" lvl="2" indent="0">
              <a:buNone/>
            </a:pPr>
            <a:endParaRPr lang="en-US" sz="1300" b="1" dirty="0"/>
          </a:p>
          <a:p>
            <a:r>
              <a:rPr lang="en-US" sz="2000" b="1" dirty="0"/>
              <a:t>COVID-19 hardship application </a:t>
            </a:r>
          </a:p>
          <a:p>
            <a:pPr lvl="1"/>
            <a:r>
              <a:rPr lang="en-US" b="1" dirty="0"/>
              <a:t>Open until end of 2021</a:t>
            </a:r>
          </a:p>
          <a:p>
            <a:pPr lvl="1"/>
            <a:r>
              <a:rPr lang="en-US" b="1" dirty="0"/>
              <a:t>Apply through QPP.cms.gov portal </a:t>
            </a:r>
          </a:p>
          <a:p>
            <a:pPr marL="342900" lvl="1" indent="0">
              <a:buNone/>
            </a:pPr>
            <a:endParaRPr lang="en-US" b="1" dirty="0"/>
          </a:p>
        </p:txBody>
      </p:sp>
    </p:spTree>
    <p:extLst>
      <p:ext uri="{BB962C8B-B14F-4D97-AF65-F5344CB8AC3E}">
        <p14:creationId xmlns:p14="http://schemas.microsoft.com/office/powerpoint/2010/main" val="337999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7886700" cy="5162511"/>
          </a:xfrm>
        </p:spPr>
        <p:txBody>
          <a:bodyPr>
            <a:normAutofit/>
          </a:bodyPr>
          <a:lstStyle/>
          <a:p>
            <a:pPr marL="0" indent="0">
              <a:buNone/>
            </a:pPr>
            <a:r>
              <a:rPr lang="en-US" b="1" dirty="0"/>
              <a:t>2022 Performance Year Proposals</a:t>
            </a:r>
          </a:p>
          <a:p>
            <a:pPr lvl="1"/>
            <a:r>
              <a:rPr lang="en-US" b="1" dirty="0"/>
              <a:t>Penalty threshold – 75 pts</a:t>
            </a:r>
          </a:p>
          <a:p>
            <a:pPr lvl="2"/>
            <a:r>
              <a:rPr lang="en-US" b="1" dirty="0"/>
              <a:t>Up from 60 pts for the 2021 PY</a:t>
            </a:r>
          </a:p>
          <a:p>
            <a:pPr marL="685800" lvl="2" indent="0">
              <a:buNone/>
            </a:pPr>
            <a:endParaRPr lang="en-US" b="1" dirty="0"/>
          </a:p>
          <a:p>
            <a:pPr marL="342900" lvl="1" indent="0">
              <a:buNone/>
            </a:pPr>
            <a:r>
              <a:rPr lang="en-US" sz="2000" b="1" dirty="0"/>
              <a:t>Performance Category Weights</a:t>
            </a:r>
          </a:p>
          <a:p>
            <a:pPr lvl="2"/>
            <a:r>
              <a:rPr lang="en-US" sz="1600" b="1" dirty="0"/>
              <a:t>Quality – 30% (- 10%)</a:t>
            </a:r>
          </a:p>
          <a:p>
            <a:pPr lvl="2"/>
            <a:r>
              <a:rPr lang="en-US" sz="1600" b="1" dirty="0"/>
              <a:t>Cost – 30% (+ 10%)</a:t>
            </a:r>
          </a:p>
          <a:p>
            <a:pPr lvl="2"/>
            <a:r>
              <a:rPr lang="en-US" sz="1600" b="1" dirty="0"/>
              <a:t>Improvement Activities – 15%</a:t>
            </a:r>
          </a:p>
          <a:p>
            <a:pPr lvl="2"/>
            <a:r>
              <a:rPr lang="en-US" sz="1600" b="1" dirty="0"/>
              <a:t>Promoting Interoperability – 25%</a:t>
            </a:r>
            <a:endParaRPr lang="en-US" sz="2200" b="1" dirty="0"/>
          </a:p>
          <a:p>
            <a:pPr lvl="2"/>
            <a:endParaRPr lang="en-US" sz="1600" b="1" dirty="0"/>
          </a:p>
          <a:p>
            <a:pPr marL="0" indent="0">
              <a:buNone/>
            </a:pPr>
            <a:r>
              <a:rPr lang="en-US" b="1" dirty="0"/>
              <a:t>No changes to program eligibility or maximum payment adjustments </a:t>
            </a:r>
          </a:p>
          <a:p>
            <a:pPr lvl="2"/>
            <a:endParaRPr lang="en-US" b="1" dirty="0"/>
          </a:p>
          <a:p>
            <a:pPr lvl="2"/>
            <a:endParaRPr lang="en-US" b="1" dirty="0"/>
          </a:p>
        </p:txBody>
      </p:sp>
    </p:spTree>
    <p:extLst>
      <p:ext uri="{BB962C8B-B14F-4D97-AF65-F5344CB8AC3E}">
        <p14:creationId xmlns:p14="http://schemas.microsoft.com/office/powerpoint/2010/main" val="96460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C858-58B3-43D8-A2D6-94B853253D46}"/>
              </a:ext>
            </a:extLst>
          </p:cNvPr>
          <p:cNvSpPr>
            <a:spLocks noGrp="1"/>
          </p:cNvSpPr>
          <p:nvPr>
            <p:ph type="title"/>
          </p:nvPr>
        </p:nvSpPr>
        <p:spPr/>
        <p:txBody>
          <a:bodyPr/>
          <a:lstStyle/>
          <a:p>
            <a:r>
              <a:rPr lang="en-US" dirty="0"/>
              <a:t>MIPS Program Updates</a:t>
            </a:r>
          </a:p>
        </p:txBody>
      </p:sp>
      <p:graphicFrame>
        <p:nvGraphicFramePr>
          <p:cNvPr id="5" name="Table 4">
            <a:extLst>
              <a:ext uri="{FF2B5EF4-FFF2-40B4-BE49-F238E27FC236}">
                <a16:creationId xmlns:a16="http://schemas.microsoft.com/office/drawing/2014/main" id="{F41661EE-0EB4-46E9-AB7C-C0FEA4C3577F}"/>
              </a:ext>
            </a:extLst>
          </p:cNvPr>
          <p:cNvGraphicFramePr>
            <a:graphicFrameLocks noGrp="1"/>
          </p:cNvGraphicFramePr>
          <p:nvPr>
            <p:extLst>
              <p:ext uri="{D42A27DB-BD31-4B8C-83A1-F6EECF244321}">
                <p14:modId xmlns:p14="http://schemas.microsoft.com/office/powerpoint/2010/main" val="490292901"/>
              </p:ext>
            </p:extLst>
          </p:nvPr>
        </p:nvGraphicFramePr>
        <p:xfrm>
          <a:off x="519953" y="2034851"/>
          <a:ext cx="8353459" cy="3286760"/>
        </p:xfrm>
        <a:graphic>
          <a:graphicData uri="http://schemas.openxmlformats.org/drawingml/2006/table">
            <a:tbl>
              <a:tblPr firstRow="1" bandRow="1">
                <a:tableStyleId>{93296810-A885-4BE3-A3E7-6D5BEEA58F35}</a:tableStyleId>
              </a:tblPr>
              <a:tblGrid>
                <a:gridCol w="1184439">
                  <a:extLst>
                    <a:ext uri="{9D8B030D-6E8A-4147-A177-3AD203B41FA5}">
                      <a16:colId xmlns:a16="http://schemas.microsoft.com/office/drawing/2014/main" val="3058772515"/>
                    </a:ext>
                  </a:extLst>
                </a:gridCol>
                <a:gridCol w="1433804">
                  <a:extLst>
                    <a:ext uri="{9D8B030D-6E8A-4147-A177-3AD203B41FA5}">
                      <a16:colId xmlns:a16="http://schemas.microsoft.com/office/drawing/2014/main" val="2618103617"/>
                    </a:ext>
                  </a:extLst>
                </a:gridCol>
                <a:gridCol w="1433804">
                  <a:extLst>
                    <a:ext uri="{9D8B030D-6E8A-4147-A177-3AD203B41FA5}">
                      <a16:colId xmlns:a16="http://schemas.microsoft.com/office/drawing/2014/main" val="31753671"/>
                    </a:ext>
                  </a:extLst>
                </a:gridCol>
                <a:gridCol w="1268963">
                  <a:extLst>
                    <a:ext uri="{9D8B030D-6E8A-4147-A177-3AD203B41FA5}">
                      <a16:colId xmlns:a16="http://schemas.microsoft.com/office/drawing/2014/main" val="2715028516"/>
                    </a:ext>
                  </a:extLst>
                </a:gridCol>
                <a:gridCol w="1800809">
                  <a:extLst>
                    <a:ext uri="{9D8B030D-6E8A-4147-A177-3AD203B41FA5}">
                      <a16:colId xmlns:a16="http://schemas.microsoft.com/office/drawing/2014/main" val="1351314564"/>
                    </a:ext>
                  </a:extLst>
                </a:gridCol>
                <a:gridCol w="1231640">
                  <a:extLst>
                    <a:ext uri="{9D8B030D-6E8A-4147-A177-3AD203B41FA5}">
                      <a16:colId xmlns:a16="http://schemas.microsoft.com/office/drawing/2014/main" val="436859389"/>
                    </a:ext>
                  </a:extLst>
                </a:gridCol>
              </a:tblGrid>
              <a:tr h="370840">
                <a:tc>
                  <a:txBody>
                    <a:bodyPr/>
                    <a:lstStyle/>
                    <a:p>
                      <a:pPr algn="ctr"/>
                      <a:r>
                        <a:rPr lang="en-US" sz="1100" dirty="0"/>
                        <a:t>Performance Year</a:t>
                      </a:r>
                    </a:p>
                  </a:txBody>
                  <a:tcPr/>
                </a:tc>
                <a:tc>
                  <a:txBody>
                    <a:bodyPr/>
                    <a:lstStyle/>
                    <a:p>
                      <a:pPr algn="ctr"/>
                      <a:r>
                        <a:rPr lang="en-US" sz="1100" dirty="0"/>
                        <a:t>Payment Year</a:t>
                      </a:r>
                    </a:p>
                  </a:txBody>
                  <a:tcPr/>
                </a:tc>
                <a:tc>
                  <a:txBody>
                    <a:bodyPr/>
                    <a:lstStyle/>
                    <a:p>
                      <a:pPr algn="ctr"/>
                      <a:r>
                        <a:rPr lang="en-US" sz="1100" dirty="0"/>
                        <a:t>Max Payment Adjustments</a:t>
                      </a:r>
                    </a:p>
                  </a:txBody>
                  <a:tcPr/>
                </a:tc>
                <a:tc>
                  <a:txBody>
                    <a:bodyPr/>
                    <a:lstStyle/>
                    <a:p>
                      <a:pPr algn="ctr"/>
                      <a:r>
                        <a:rPr lang="en-US" sz="1100" dirty="0"/>
                        <a:t>Performance Threshold</a:t>
                      </a:r>
                    </a:p>
                  </a:txBody>
                  <a:tcPr/>
                </a:tc>
                <a:tc>
                  <a:txBody>
                    <a:bodyPr/>
                    <a:lstStyle/>
                    <a:p>
                      <a:pPr algn="ctr"/>
                      <a:r>
                        <a:rPr lang="en-US" sz="1100" dirty="0"/>
                        <a:t>Exceptional Performance Threshold</a:t>
                      </a:r>
                    </a:p>
                  </a:txBody>
                  <a:tcPr/>
                </a:tc>
                <a:tc>
                  <a:txBody>
                    <a:bodyPr/>
                    <a:lstStyle/>
                    <a:p>
                      <a:pPr algn="ctr"/>
                      <a:r>
                        <a:rPr lang="en-US" sz="1100" dirty="0"/>
                        <a:t>Payment Adjustments</a:t>
                      </a:r>
                    </a:p>
                  </a:txBody>
                  <a:tcPr/>
                </a:tc>
                <a:extLst>
                  <a:ext uri="{0D108BD9-81ED-4DB2-BD59-A6C34878D82A}">
                    <a16:rowId xmlns:a16="http://schemas.microsoft.com/office/drawing/2014/main" val="2985983472"/>
                  </a:ext>
                </a:extLst>
              </a:tr>
              <a:tr h="370840">
                <a:tc>
                  <a:txBody>
                    <a:bodyPr/>
                    <a:lstStyle/>
                    <a:p>
                      <a:pPr algn="ctr"/>
                      <a:r>
                        <a:rPr lang="en-US" dirty="0"/>
                        <a:t>2017</a:t>
                      </a:r>
                    </a:p>
                  </a:txBody>
                  <a:tcPr>
                    <a:solidFill>
                      <a:schemeClr val="accent6">
                        <a:lumMod val="20000"/>
                        <a:lumOff val="80000"/>
                      </a:schemeClr>
                    </a:solidFill>
                  </a:tcPr>
                </a:tc>
                <a:tc>
                  <a:txBody>
                    <a:bodyPr/>
                    <a:lstStyle/>
                    <a:p>
                      <a:pPr algn="ctr"/>
                      <a:r>
                        <a:rPr lang="en-US" dirty="0"/>
                        <a:t>2019</a:t>
                      </a:r>
                    </a:p>
                  </a:txBody>
                  <a:tcPr>
                    <a:solidFill>
                      <a:schemeClr val="accent6">
                        <a:lumMod val="20000"/>
                        <a:lumOff val="80000"/>
                      </a:schemeClr>
                    </a:solidFill>
                  </a:tcPr>
                </a:tc>
                <a:tc>
                  <a:txBody>
                    <a:bodyPr/>
                    <a:lstStyle/>
                    <a:p>
                      <a:pPr algn="ctr"/>
                      <a:r>
                        <a:rPr lang="en-US" dirty="0"/>
                        <a:t>(+/ - ) 4%</a:t>
                      </a:r>
                    </a:p>
                  </a:txBody>
                  <a:tcPr>
                    <a:solidFill>
                      <a:schemeClr val="accent6">
                        <a:lumMod val="20000"/>
                        <a:lumOff val="80000"/>
                      </a:schemeClr>
                    </a:solidFill>
                  </a:tcPr>
                </a:tc>
                <a:tc>
                  <a:txBody>
                    <a:bodyPr/>
                    <a:lstStyle/>
                    <a:p>
                      <a:pPr algn="ctr"/>
                      <a:r>
                        <a:rPr lang="en-US" dirty="0"/>
                        <a:t>3 pts</a:t>
                      </a:r>
                    </a:p>
                  </a:txBody>
                  <a:tcPr>
                    <a:solidFill>
                      <a:schemeClr val="accent6">
                        <a:lumMod val="20000"/>
                        <a:lumOff val="80000"/>
                      </a:schemeClr>
                    </a:solidFill>
                  </a:tcPr>
                </a:tc>
                <a:tc>
                  <a:txBody>
                    <a:bodyPr/>
                    <a:lstStyle/>
                    <a:p>
                      <a:pPr algn="ctr"/>
                      <a:r>
                        <a:rPr lang="en-US" dirty="0"/>
                        <a:t>70 pts</a:t>
                      </a:r>
                    </a:p>
                  </a:txBody>
                  <a:tcPr>
                    <a:solidFill>
                      <a:schemeClr val="accent6">
                        <a:lumMod val="20000"/>
                        <a:lumOff val="80000"/>
                      </a:schemeClr>
                    </a:solidFill>
                  </a:tcPr>
                </a:tc>
                <a:tc>
                  <a:txBody>
                    <a:bodyPr/>
                    <a:lstStyle/>
                    <a:p>
                      <a:pPr algn="ctr"/>
                      <a:r>
                        <a:rPr lang="en-US" dirty="0"/>
                        <a:t>1.88%</a:t>
                      </a:r>
                    </a:p>
                  </a:txBody>
                  <a:tcPr>
                    <a:solidFill>
                      <a:schemeClr val="accent6">
                        <a:lumMod val="20000"/>
                        <a:lumOff val="80000"/>
                      </a:schemeClr>
                    </a:solidFill>
                  </a:tcPr>
                </a:tc>
                <a:extLst>
                  <a:ext uri="{0D108BD9-81ED-4DB2-BD59-A6C34878D82A}">
                    <a16:rowId xmlns:a16="http://schemas.microsoft.com/office/drawing/2014/main" val="2338487436"/>
                  </a:ext>
                </a:extLst>
              </a:tr>
              <a:tr h="370840">
                <a:tc>
                  <a:txBody>
                    <a:bodyPr/>
                    <a:lstStyle/>
                    <a:p>
                      <a:pPr algn="ctr"/>
                      <a:r>
                        <a:rPr lang="en-US" dirty="0"/>
                        <a:t>2018</a:t>
                      </a:r>
                    </a:p>
                  </a:txBody>
                  <a:tcPr>
                    <a:solidFill>
                      <a:schemeClr val="accent6">
                        <a:lumMod val="20000"/>
                        <a:lumOff val="80000"/>
                      </a:schemeClr>
                    </a:solidFill>
                  </a:tcPr>
                </a:tc>
                <a:tc>
                  <a:txBody>
                    <a:bodyPr/>
                    <a:lstStyle/>
                    <a:p>
                      <a:pPr algn="ctr"/>
                      <a:r>
                        <a:rPr lang="en-US" dirty="0"/>
                        <a:t>2020</a:t>
                      </a:r>
                    </a:p>
                  </a:txBody>
                  <a:tcPr>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 - ) 5%</a:t>
                      </a:r>
                    </a:p>
                  </a:txBody>
                  <a:tcPr>
                    <a:solidFill>
                      <a:schemeClr val="accent6">
                        <a:lumMod val="20000"/>
                        <a:lumOff val="80000"/>
                      </a:schemeClr>
                    </a:solidFill>
                  </a:tcPr>
                </a:tc>
                <a:tc>
                  <a:txBody>
                    <a:bodyPr/>
                    <a:lstStyle/>
                    <a:p>
                      <a:pPr algn="ctr"/>
                      <a:r>
                        <a:rPr lang="en-US" dirty="0"/>
                        <a:t>15 pts </a:t>
                      </a:r>
                    </a:p>
                  </a:txBody>
                  <a:tcPr>
                    <a:solidFill>
                      <a:schemeClr val="accent6">
                        <a:lumMod val="20000"/>
                        <a:lumOff val="80000"/>
                      </a:schemeClr>
                    </a:solidFill>
                  </a:tcPr>
                </a:tc>
                <a:tc>
                  <a:txBody>
                    <a:bodyPr/>
                    <a:lstStyle/>
                    <a:p>
                      <a:pPr algn="ctr"/>
                      <a:r>
                        <a:rPr lang="en-US" dirty="0"/>
                        <a:t>70 pts</a:t>
                      </a:r>
                    </a:p>
                  </a:txBody>
                  <a:tcPr>
                    <a:solidFill>
                      <a:schemeClr val="accent6">
                        <a:lumMod val="20000"/>
                        <a:lumOff val="80000"/>
                      </a:schemeClr>
                    </a:solidFill>
                  </a:tcPr>
                </a:tc>
                <a:tc>
                  <a:txBody>
                    <a:bodyPr/>
                    <a:lstStyle/>
                    <a:p>
                      <a:pPr algn="ctr"/>
                      <a:r>
                        <a:rPr lang="en-US" dirty="0"/>
                        <a:t>1.68%</a:t>
                      </a:r>
                    </a:p>
                  </a:txBody>
                  <a:tcPr>
                    <a:solidFill>
                      <a:schemeClr val="accent6">
                        <a:lumMod val="20000"/>
                        <a:lumOff val="80000"/>
                      </a:schemeClr>
                    </a:solidFill>
                  </a:tcPr>
                </a:tc>
                <a:extLst>
                  <a:ext uri="{0D108BD9-81ED-4DB2-BD59-A6C34878D82A}">
                    <a16:rowId xmlns:a16="http://schemas.microsoft.com/office/drawing/2014/main" val="851618278"/>
                  </a:ext>
                </a:extLst>
              </a:tr>
              <a:tr h="370840">
                <a:tc>
                  <a:txBody>
                    <a:bodyPr/>
                    <a:lstStyle/>
                    <a:p>
                      <a:pPr algn="ctr"/>
                      <a:r>
                        <a:rPr lang="en-US" dirty="0"/>
                        <a:t>2019</a:t>
                      </a:r>
                    </a:p>
                  </a:txBody>
                  <a:tcPr>
                    <a:solidFill>
                      <a:schemeClr val="accent6">
                        <a:lumMod val="20000"/>
                        <a:lumOff val="80000"/>
                      </a:schemeClr>
                    </a:solidFill>
                  </a:tcPr>
                </a:tc>
                <a:tc>
                  <a:txBody>
                    <a:bodyPr/>
                    <a:lstStyle/>
                    <a:p>
                      <a:pPr algn="ctr"/>
                      <a:r>
                        <a:rPr lang="en-US" dirty="0"/>
                        <a:t>2021</a:t>
                      </a:r>
                    </a:p>
                  </a:txBody>
                  <a:tcPr>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 - ) 7%</a:t>
                      </a:r>
                    </a:p>
                  </a:txBody>
                  <a:tcPr>
                    <a:solidFill>
                      <a:schemeClr val="accent6">
                        <a:lumMod val="20000"/>
                        <a:lumOff val="80000"/>
                      </a:schemeClr>
                    </a:solidFill>
                  </a:tcPr>
                </a:tc>
                <a:tc>
                  <a:txBody>
                    <a:bodyPr/>
                    <a:lstStyle/>
                    <a:p>
                      <a:pPr algn="ctr"/>
                      <a:r>
                        <a:rPr lang="en-US" dirty="0"/>
                        <a:t>30 pts</a:t>
                      </a:r>
                    </a:p>
                  </a:txBody>
                  <a:tcPr>
                    <a:solidFill>
                      <a:schemeClr val="accent6">
                        <a:lumMod val="20000"/>
                        <a:lumOff val="80000"/>
                      </a:schemeClr>
                    </a:solidFill>
                  </a:tcPr>
                </a:tc>
                <a:tc>
                  <a:txBody>
                    <a:bodyPr/>
                    <a:lstStyle/>
                    <a:p>
                      <a:pPr algn="ctr"/>
                      <a:r>
                        <a:rPr lang="en-US" dirty="0"/>
                        <a:t>75 pts</a:t>
                      </a:r>
                    </a:p>
                  </a:txBody>
                  <a:tcPr>
                    <a:solidFill>
                      <a:schemeClr val="accent6">
                        <a:lumMod val="20000"/>
                        <a:lumOff val="80000"/>
                      </a:schemeClr>
                    </a:solidFill>
                  </a:tcPr>
                </a:tc>
                <a:tc>
                  <a:txBody>
                    <a:bodyPr/>
                    <a:lstStyle/>
                    <a:p>
                      <a:pPr algn="ctr"/>
                      <a:r>
                        <a:rPr lang="en-US" dirty="0"/>
                        <a:t>1.79%</a:t>
                      </a:r>
                    </a:p>
                    <a:p>
                      <a:pPr algn="ctr"/>
                      <a:r>
                        <a:rPr lang="en-US" dirty="0"/>
                        <a:t>4.67% **</a:t>
                      </a:r>
                    </a:p>
                  </a:txBody>
                  <a:tcPr>
                    <a:solidFill>
                      <a:schemeClr val="accent6">
                        <a:lumMod val="20000"/>
                        <a:lumOff val="80000"/>
                      </a:schemeClr>
                    </a:solidFill>
                  </a:tcPr>
                </a:tc>
                <a:extLst>
                  <a:ext uri="{0D108BD9-81ED-4DB2-BD59-A6C34878D82A}">
                    <a16:rowId xmlns:a16="http://schemas.microsoft.com/office/drawing/2014/main" val="2999877938"/>
                  </a:ext>
                </a:extLst>
              </a:tr>
              <a:tr h="370840">
                <a:tc>
                  <a:txBody>
                    <a:bodyPr/>
                    <a:lstStyle/>
                    <a:p>
                      <a:pPr algn="ctr"/>
                      <a:r>
                        <a:rPr lang="en-US" dirty="0"/>
                        <a:t>2020</a:t>
                      </a:r>
                    </a:p>
                  </a:txBody>
                  <a:tcPr>
                    <a:solidFill>
                      <a:schemeClr val="accent6">
                        <a:lumMod val="20000"/>
                        <a:lumOff val="80000"/>
                      </a:schemeClr>
                    </a:solidFill>
                  </a:tcPr>
                </a:tc>
                <a:tc>
                  <a:txBody>
                    <a:bodyPr/>
                    <a:lstStyle/>
                    <a:p>
                      <a:pPr algn="ctr"/>
                      <a:r>
                        <a:rPr lang="en-US" dirty="0"/>
                        <a:t>2022</a:t>
                      </a:r>
                    </a:p>
                  </a:txBody>
                  <a:tcPr>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 - ) 9%</a:t>
                      </a:r>
                    </a:p>
                  </a:txBody>
                  <a:tcPr>
                    <a:solidFill>
                      <a:schemeClr val="accent6">
                        <a:lumMod val="20000"/>
                        <a:lumOff val="80000"/>
                      </a:schemeClr>
                    </a:solidFill>
                  </a:tcPr>
                </a:tc>
                <a:tc>
                  <a:txBody>
                    <a:bodyPr/>
                    <a:lstStyle/>
                    <a:p>
                      <a:pPr algn="ctr"/>
                      <a:r>
                        <a:rPr lang="en-US" dirty="0"/>
                        <a:t>45 pts</a:t>
                      </a:r>
                    </a:p>
                  </a:txBody>
                  <a:tcPr>
                    <a:solidFill>
                      <a:schemeClr val="accent6">
                        <a:lumMod val="20000"/>
                        <a:lumOff val="80000"/>
                      </a:schemeClr>
                    </a:solidFill>
                  </a:tcPr>
                </a:tc>
                <a:tc>
                  <a:txBody>
                    <a:bodyPr/>
                    <a:lstStyle/>
                    <a:p>
                      <a:pPr algn="ctr"/>
                      <a:r>
                        <a:rPr lang="en-US" dirty="0"/>
                        <a:t>85 pts</a:t>
                      </a:r>
                    </a:p>
                  </a:txBody>
                  <a:tcPr>
                    <a:solidFill>
                      <a:schemeClr val="accent6">
                        <a:lumMod val="20000"/>
                        <a:lumOff val="80000"/>
                      </a:schemeClr>
                    </a:solidFill>
                  </a:tcPr>
                </a:tc>
                <a:tc>
                  <a:txBody>
                    <a:bodyPr/>
                    <a:lstStyle/>
                    <a:p>
                      <a:pPr algn="ctr"/>
                      <a:r>
                        <a:rPr lang="en-US" dirty="0"/>
                        <a:t>2.20%   6.25% **</a:t>
                      </a:r>
                    </a:p>
                  </a:txBody>
                  <a:tcPr>
                    <a:solidFill>
                      <a:schemeClr val="accent6">
                        <a:lumMod val="20000"/>
                        <a:lumOff val="80000"/>
                      </a:schemeClr>
                    </a:solidFill>
                  </a:tcPr>
                </a:tc>
                <a:extLst>
                  <a:ext uri="{0D108BD9-81ED-4DB2-BD59-A6C34878D82A}">
                    <a16:rowId xmlns:a16="http://schemas.microsoft.com/office/drawing/2014/main" val="1223647087"/>
                  </a:ext>
                </a:extLst>
              </a:tr>
              <a:tr h="370840">
                <a:tc>
                  <a:txBody>
                    <a:bodyPr/>
                    <a:lstStyle/>
                    <a:p>
                      <a:pPr algn="ctr"/>
                      <a:r>
                        <a:rPr lang="en-US" b="0" dirty="0"/>
                        <a:t>2021</a:t>
                      </a:r>
                    </a:p>
                  </a:txBody>
                  <a:tcPr>
                    <a:solidFill>
                      <a:schemeClr val="accent6">
                        <a:lumMod val="40000"/>
                        <a:lumOff val="60000"/>
                      </a:schemeClr>
                    </a:solidFill>
                  </a:tcPr>
                </a:tc>
                <a:tc>
                  <a:txBody>
                    <a:bodyPr/>
                    <a:lstStyle/>
                    <a:p>
                      <a:pPr algn="ctr"/>
                      <a:r>
                        <a:rPr lang="en-US" dirty="0"/>
                        <a:t>2023</a:t>
                      </a:r>
                    </a:p>
                  </a:txBody>
                  <a:tcP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 - ) 9%</a:t>
                      </a:r>
                    </a:p>
                  </a:txBody>
                  <a:tcPr>
                    <a:solidFill>
                      <a:schemeClr val="accent6">
                        <a:lumMod val="40000"/>
                        <a:lumOff val="60000"/>
                      </a:schemeClr>
                    </a:solidFill>
                  </a:tcPr>
                </a:tc>
                <a:tc>
                  <a:txBody>
                    <a:bodyPr/>
                    <a:lstStyle/>
                    <a:p>
                      <a:pPr algn="ctr"/>
                      <a:r>
                        <a:rPr lang="en-US" dirty="0"/>
                        <a:t>60 pts</a:t>
                      </a:r>
                    </a:p>
                  </a:txBody>
                  <a:tcPr>
                    <a:solidFill>
                      <a:schemeClr val="accent6">
                        <a:lumMod val="40000"/>
                        <a:lumOff val="60000"/>
                      </a:schemeClr>
                    </a:solidFill>
                  </a:tcPr>
                </a:tc>
                <a:tc>
                  <a:txBody>
                    <a:bodyPr/>
                    <a:lstStyle/>
                    <a:p>
                      <a:pPr algn="ctr"/>
                      <a:r>
                        <a:rPr lang="en-US" dirty="0"/>
                        <a:t>85 pts</a:t>
                      </a:r>
                    </a:p>
                  </a:txBody>
                  <a:tcPr>
                    <a:solidFill>
                      <a:schemeClr val="accent6">
                        <a:lumMod val="40000"/>
                        <a:lumOff val="60000"/>
                      </a:schemeClr>
                    </a:solidFill>
                  </a:tcPr>
                </a:tc>
                <a:tc>
                  <a:txBody>
                    <a:bodyPr/>
                    <a:lstStyle/>
                    <a:p>
                      <a:pPr algn="ctr"/>
                      <a:r>
                        <a:rPr lang="en-US" dirty="0"/>
                        <a:t>6 – 8 % **</a:t>
                      </a:r>
                    </a:p>
                  </a:txBody>
                  <a:tcPr>
                    <a:solidFill>
                      <a:schemeClr val="accent6">
                        <a:lumMod val="40000"/>
                        <a:lumOff val="60000"/>
                      </a:schemeClr>
                    </a:solidFill>
                  </a:tcPr>
                </a:tc>
                <a:extLst>
                  <a:ext uri="{0D108BD9-81ED-4DB2-BD59-A6C34878D82A}">
                    <a16:rowId xmlns:a16="http://schemas.microsoft.com/office/drawing/2014/main" val="3087188001"/>
                  </a:ext>
                </a:extLst>
              </a:tr>
              <a:tr h="370840">
                <a:tc>
                  <a:txBody>
                    <a:bodyPr/>
                    <a:lstStyle/>
                    <a:p>
                      <a:pPr algn="ctr"/>
                      <a:r>
                        <a:rPr lang="en-US" b="1" dirty="0"/>
                        <a:t>2022</a:t>
                      </a:r>
                    </a:p>
                  </a:txBody>
                  <a:tcPr>
                    <a:solidFill>
                      <a:schemeClr val="accent4">
                        <a:lumMod val="40000"/>
                        <a:lumOff val="60000"/>
                      </a:schemeClr>
                    </a:solidFill>
                  </a:tcPr>
                </a:tc>
                <a:tc>
                  <a:txBody>
                    <a:bodyPr/>
                    <a:lstStyle/>
                    <a:p>
                      <a:pPr algn="ctr"/>
                      <a:r>
                        <a:rPr lang="en-US" b="1" dirty="0"/>
                        <a:t>2024</a:t>
                      </a:r>
                    </a:p>
                  </a:txBody>
                  <a:tcPr>
                    <a:solidFill>
                      <a:schemeClr val="accent4">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 - ) 9%</a:t>
                      </a:r>
                    </a:p>
                  </a:txBody>
                  <a:tcPr>
                    <a:solidFill>
                      <a:schemeClr val="accent4">
                        <a:lumMod val="40000"/>
                        <a:lumOff val="60000"/>
                      </a:schemeClr>
                    </a:solidFill>
                  </a:tcPr>
                </a:tc>
                <a:tc>
                  <a:txBody>
                    <a:bodyPr/>
                    <a:lstStyle/>
                    <a:p>
                      <a:pPr algn="ctr"/>
                      <a:r>
                        <a:rPr lang="en-US" b="1" dirty="0">
                          <a:highlight>
                            <a:srgbClr val="FFFF00"/>
                          </a:highlight>
                        </a:rPr>
                        <a:t>75 pts</a:t>
                      </a:r>
                    </a:p>
                  </a:txBody>
                  <a:tcPr>
                    <a:solidFill>
                      <a:schemeClr val="accent4">
                        <a:lumMod val="40000"/>
                        <a:lumOff val="60000"/>
                      </a:schemeClr>
                    </a:solidFill>
                  </a:tcPr>
                </a:tc>
                <a:tc>
                  <a:txBody>
                    <a:bodyPr/>
                    <a:lstStyle/>
                    <a:p>
                      <a:pPr algn="ctr"/>
                      <a:r>
                        <a:rPr lang="en-US" b="1" dirty="0">
                          <a:highlight>
                            <a:srgbClr val="FFFF00"/>
                          </a:highlight>
                        </a:rPr>
                        <a:t>89 pts</a:t>
                      </a:r>
                    </a:p>
                  </a:txBody>
                  <a:tcPr>
                    <a:solidFill>
                      <a:schemeClr val="accent4">
                        <a:lumMod val="40000"/>
                        <a:lumOff val="60000"/>
                      </a:schemeClr>
                    </a:solidFill>
                  </a:tcPr>
                </a:tc>
                <a:tc>
                  <a:txBody>
                    <a:bodyPr/>
                    <a:lstStyle/>
                    <a:p>
                      <a:pPr algn="ctr"/>
                      <a:r>
                        <a:rPr lang="en-US" b="1" dirty="0"/>
                        <a:t>8+%**</a:t>
                      </a:r>
                    </a:p>
                  </a:txBody>
                  <a:tcPr>
                    <a:solidFill>
                      <a:schemeClr val="accent4">
                        <a:lumMod val="40000"/>
                        <a:lumOff val="60000"/>
                      </a:schemeClr>
                    </a:solidFill>
                  </a:tcPr>
                </a:tc>
                <a:extLst>
                  <a:ext uri="{0D108BD9-81ED-4DB2-BD59-A6C34878D82A}">
                    <a16:rowId xmlns:a16="http://schemas.microsoft.com/office/drawing/2014/main" val="1432946700"/>
                  </a:ext>
                </a:extLst>
              </a:tr>
              <a:tr h="370840">
                <a:tc>
                  <a:txBody>
                    <a:bodyPr/>
                    <a:lstStyle/>
                    <a:p>
                      <a:pPr algn="ctr"/>
                      <a:r>
                        <a:rPr lang="en-US" dirty="0"/>
                        <a:t>2023</a:t>
                      </a:r>
                    </a:p>
                  </a:txBody>
                  <a:tcPr>
                    <a:solidFill>
                      <a:schemeClr val="accent6">
                        <a:lumMod val="20000"/>
                        <a:lumOff val="80000"/>
                      </a:schemeClr>
                    </a:solidFill>
                  </a:tcPr>
                </a:tc>
                <a:tc>
                  <a:txBody>
                    <a:bodyPr/>
                    <a:lstStyle/>
                    <a:p>
                      <a:pPr algn="ctr"/>
                      <a:r>
                        <a:rPr lang="en-US" dirty="0"/>
                        <a:t>2025</a:t>
                      </a:r>
                    </a:p>
                  </a:txBody>
                  <a:tcPr>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 - ) 9%</a:t>
                      </a:r>
                    </a:p>
                  </a:txBody>
                  <a:tcPr>
                    <a:solidFill>
                      <a:schemeClr val="accent6">
                        <a:lumMod val="20000"/>
                        <a:lumOff val="80000"/>
                      </a:schemeClr>
                    </a:solidFill>
                  </a:tcPr>
                </a:tc>
                <a:tc>
                  <a:txBody>
                    <a:bodyPr/>
                    <a:lstStyle/>
                    <a:p>
                      <a:pPr algn="ctr"/>
                      <a:r>
                        <a:rPr lang="en-US" dirty="0">
                          <a:highlight>
                            <a:srgbClr val="FFFF00"/>
                          </a:highlight>
                        </a:rPr>
                        <a:t>TBD</a:t>
                      </a:r>
                    </a:p>
                  </a:txBody>
                  <a:tcPr>
                    <a:solidFill>
                      <a:schemeClr val="accent6">
                        <a:lumMod val="20000"/>
                        <a:lumOff val="80000"/>
                      </a:schemeClr>
                    </a:solidFill>
                  </a:tcPr>
                </a:tc>
                <a:tc>
                  <a:txBody>
                    <a:bodyPr/>
                    <a:lstStyle/>
                    <a:p>
                      <a:pPr algn="ctr"/>
                      <a:r>
                        <a:rPr lang="en-US" dirty="0">
                          <a:highlight>
                            <a:srgbClr val="FFFF00"/>
                          </a:highlight>
                        </a:rPr>
                        <a:t>N/A</a:t>
                      </a:r>
                    </a:p>
                  </a:txBody>
                  <a:tcPr>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8+%**</a:t>
                      </a:r>
                    </a:p>
                  </a:txBody>
                  <a:tcPr>
                    <a:solidFill>
                      <a:schemeClr val="accent6">
                        <a:lumMod val="20000"/>
                        <a:lumOff val="80000"/>
                      </a:schemeClr>
                    </a:solidFill>
                  </a:tcPr>
                </a:tc>
                <a:extLst>
                  <a:ext uri="{0D108BD9-81ED-4DB2-BD59-A6C34878D82A}">
                    <a16:rowId xmlns:a16="http://schemas.microsoft.com/office/drawing/2014/main" val="1010172888"/>
                  </a:ext>
                </a:extLst>
              </a:tr>
            </a:tbl>
          </a:graphicData>
        </a:graphic>
      </p:graphicFrame>
      <p:sp>
        <p:nvSpPr>
          <p:cNvPr id="6" name="Content Placeholder 2">
            <a:extLst>
              <a:ext uri="{FF2B5EF4-FFF2-40B4-BE49-F238E27FC236}">
                <a16:creationId xmlns:a16="http://schemas.microsoft.com/office/drawing/2014/main" id="{0FBC71A2-70CA-4176-BF9E-79F78C4CF32C}"/>
              </a:ext>
            </a:extLst>
          </p:cNvPr>
          <p:cNvSpPr>
            <a:spLocks noGrp="1"/>
          </p:cNvSpPr>
          <p:nvPr>
            <p:ph idx="1"/>
          </p:nvPr>
        </p:nvSpPr>
        <p:spPr>
          <a:xfrm>
            <a:off x="628650" y="1404543"/>
            <a:ext cx="7886700" cy="5162511"/>
          </a:xfrm>
        </p:spPr>
        <p:txBody>
          <a:bodyPr>
            <a:normAutofit/>
          </a:bodyPr>
          <a:lstStyle/>
          <a:p>
            <a:pPr marL="0" indent="0">
              <a:buNone/>
            </a:pPr>
            <a:r>
              <a:rPr lang="en-US" b="1" dirty="0"/>
              <a:t>Historical Performance Year Thresholds</a:t>
            </a:r>
          </a:p>
          <a:p>
            <a:pPr lvl="2"/>
            <a:endParaRPr lang="en-US" b="1" dirty="0"/>
          </a:p>
          <a:p>
            <a:pPr lvl="2"/>
            <a:endParaRPr lang="en-US" b="1" dirty="0"/>
          </a:p>
        </p:txBody>
      </p:sp>
      <p:sp>
        <p:nvSpPr>
          <p:cNvPr id="8" name="Content Placeholder 2">
            <a:extLst>
              <a:ext uri="{FF2B5EF4-FFF2-40B4-BE49-F238E27FC236}">
                <a16:creationId xmlns:a16="http://schemas.microsoft.com/office/drawing/2014/main" id="{455AC4C2-9FC5-4B6B-AA27-5FD06BE93569}"/>
              </a:ext>
            </a:extLst>
          </p:cNvPr>
          <p:cNvSpPr txBox="1">
            <a:spLocks/>
          </p:cNvSpPr>
          <p:nvPr/>
        </p:nvSpPr>
        <p:spPr>
          <a:xfrm>
            <a:off x="519953" y="5940583"/>
            <a:ext cx="8052318" cy="1520499"/>
          </a:xfrm>
          <a:prstGeom prst="rect">
            <a:avLst/>
          </a:prstGeom>
        </p:spPr>
        <p:txBody>
          <a:bodyPr vert="horz" lIns="0" tIns="0" rIns="0" bIns="0" rtlCol="0" anchor="t">
            <a:normAutofit/>
          </a:bodyPr>
          <a:lstStyle>
            <a:lvl1pPr marL="171450" indent="-171450" algn="l" defTabSz="685800" rtl="0" eaLnBrk="1" latinLnBrk="0" hangingPunct="1">
              <a:lnSpc>
                <a:spcPct val="100000"/>
              </a:lnSpc>
              <a:spcBef>
                <a:spcPts val="80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800"/>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800"/>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100000"/>
              </a:lnSpc>
              <a:spcBef>
                <a:spcPts val="800"/>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**CMS forecast</a:t>
            </a:r>
          </a:p>
        </p:txBody>
      </p:sp>
    </p:spTree>
    <p:extLst>
      <p:ext uri="{BB962C8B-B14F-4D97-AF65-F5344CB8AC3E}">
        <p14:creationId xmlns:p14="http://schemas.microsoft.com/office/powerpoint/2010/main" val="254558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7" name="Content Placeholder 2">
            <a:extLst>
              <a:ext uri="{FF2B5EF4-FFF2-40B4-BE49-F238E27FC236}">
                <a16:creationId xmlns:a16="http://schemas.microsoft.com/office/drawing/2014/main" id="{FAFA0FA2-630E-4644-8BEB-CA97691110D4}"/>
              </a:ext>
            </a:extLst>
          </p:cNvPr>
          <p:cNvSpPr>
            <a:spLocks noGrp="1"/>
          </p:cNvSpPr>
          <p:nvPr>
            <p:ph idx="1"/>
          </p:nvPr>
        </p:nvSpPr>
        <p:spPr>
          <a:xfrm>
            <a:off x="628650" y="1404543"/>
            <a:ext cx="7886700" cy="5162511"/>
          </a:xfrm>
        </p:spPr>
        <p:txBody>
          <a:bodyPr>
            <a:normAutofit/>
          </a:bodyPr>
          <a:lstStyle/>
          <a:p>
            <a:pPr marL="0" indent="0">
              <a:buNone/>
            </a:pPr>
            <a:r>
              <a:rPr lang="en-US" b="1" dirty="0"/>
              <a:t>Special Statuses:</a:t>
            </a:r>
          </a:p>
          <a:p>
            <a:pPr marL="0" indent="0">
              <a:buNone/>
            </a:pPr>
            <a:endParaRPr lang="en-US" dirty="0"/>
          </a:p>
          <a:p>
            <a:pPr marL="0" indent="0">
              <a:buNone/>
            </a:pPr>
            <a:r>
              <a:rPr lang="en-US" sz="2000" b="1" u="sng" dirty="0"/>
              <a:t>Small Practices</a:t>
            </a:r>
            <a:r>
              <a:rPr lang="en-US" sz="2000" b="1" dirty="0"/>
              <a:t> </a:t>
            </a:r>
            <a:r>
              <a:rPr lang="en-US" sz="2000" dirty="0"/>
              <a:t>(15 or fewer clinicians) to be added to list of clinician types exempt from the Promoting Interoperability category</a:t>
            </a:r>
          </a:p>
          <a:p>
            <a:pPr lvl="1"/>
            <a:r>
              <a:rPr lang="en-US" sz="1600" dirty="0"/>
              <a:t>If NOT scored on cost, MIPS score would be 50% Improvement Activities, 50% Quality </a:t>
            </a:r>
          </a:p>
          <a:p>
            <a:pPr marL="342900" lvl="1" indent="0">
              <a:buNone/>
            </a:pPr>
            <a:endParaRPr lang="en-US" b="1" dirty="0"/>
          </a:p>
          <a:p>
            <a:pPr marL="0" indent="0">
              <a:buNone/>
            </a:pPr>
            <a:r>
              <a:rPr lang="en-US" b="1" dirty="0"/>
              <a:t>Program Eligibility:</a:t>
            </a:r>
          </a:p>
          <a:p>
            <a:pPr marL="0" indent="0">
              <a:buNone/>
            </a:pPr>
            <a:endParaRPr lang="en-US" b="1" dirty="0"/>
          </a:p>
          <a:p>
            <a:pPr marL="0" indent="0">
              <a:buNone/>
            </a:pPr>
            <a:r>
              <a:rPr lang="en-US" sz="2000" dirty="0"/>
              <a:t>Proposing to add clinical social workers and certified nurse midwives to list of MIPS eligible clinician types</a:t>
            </a:r>
          </a:p>
          <a:p>
            <a:pPr marL="0" indent="0">
              <a:buNone/>
            </a:pPr>
            <a:endParaRPr lang="en-US" b="1" dirty="0"/>
          </a:p>
          <a:p>
            <a:pPr lvl="2"/>
            <a:endParaRPr lang="en-US" b="1" dirty="0"/>
          </a:p>
          <a:p>
            <a:pPr lvl="2"/>
            <a:endParaRPr lang="en-US" b="1" dirty="0"/>
          </a:p>
        </p:txBody>
      </p:sp>
    </p:spTree>
    <p:extLst>
      <p:ext uri="{BB962C8B-B14F-4D97-AF65-F5344CB8AC3E}">
        <p14:creationId xmlns:p14="http://schemas.microsoft.com/office/powerpoint/2010/main" val="92847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6" name="Content Placeholder 2">
            <a:extLst>
              <a:ext uri="{FF2B5EF4-FFF2-40B4-BE49-F238E27FC236}">
                <a16:creationId xmlns:a16="http://schemas.microsoft.com/office/drawing/2014/main" id="{19CADA73-38D4-4B63-B118-92358AA53AD8}"/>
              </a:ext>
            </a:extLst>
          </p:cNvPr>
          <p:cNvSpPr>
            <a:spLocks noGrp="1"/>
          </p:cNvSpPr>
          <p:nvPr>
            <p:ph idx="1"/>
          </p:nvPr>
        </p:nvSpPr>
        <p:spPr>
          <a:xfrm>
            <a:off x="628650" y="1404543"/>
            <a:ext cx="7886700" cy="5162511"/>
          </a:xfrm>
        </p:spPr>
        <p:txBody>
          <a:bodyPr>
            <a:normAutofit/>
          </a:bodyPr>
          <a:lstStyle/>
          <a:p>
            <a:pPr marL="0" indent="0">
              <a:buNone/>
            </a:pPr>
            <a:r>
              <a:rPr lang="en-US" b="1" dirty="0"/>
              <a:t>Quality Category </a:t>
            </a:r>
            <a:r>
              <a:rPr lang="en-US" b="1" i="1" dirty="0"/>
              <a:t>Proposals</a:t>
            </a:r>
          </a:p>
          <a:p>
            <a:pPr lvl="1"/>
            <a:r>
              <a:rPr lang="en-US" b="1" dirty="0"/>
              <a:t>Data Completeness </a:t>
            </a:r>
            <a:r>
              <a:rPr lang="en-US" dirty="0"/>
              <a:t>threshold increase to </a:t>
            </a:r>
            <a:r>
              <a:rPr lang="en-US" b="1" dirty="0"/>
              <a:t>80%</a:t>
            </a:r>
          </a:p>
          <a:p>
            <a:pPr lvl="2"/>
            <a:r>
              <a:rPr lang="en-US" dirty="0"/>
              <a:t>Up from </a:t>
            </a:r>
            <a:r>
              <a:rPr lang="en-US" b="1" dirty="0"/>
              <a:t>70% </a:t>
            </a:r>
          </a:p>
          <a:p>
            <a:pPr lvl="2"/>
            <a:r>
              <a:rPr lang="en-US" dirty="0"/>
              <a:t>Data completeness is the required percentage of MIPs reporting on the applicable population for a quality measure </a:t>
            </a:r>
          </a:p>
          <a:p>
            <a:pPr lvl="2"/>
            <a:r>
              <a:rPr lang="en-US" dirty="0"/>
              <a:t>Measures under data completeness threshold return </a:t>
            </a:r>
            <a:r>
              <a:rPr lang="en-US" i="1" dirty="0"/>
              <a:t>fewer</a:t>
            </a:r>
            <a:r>
              <a:rPr lang="en-US" dirty="0"/>
              <a:t> points</a:t>
            </a:r>
          </a:p>
          <a:p>
            <a:pPr lvl="2"/>
            <a:endParaRPr lang="en-US" b="1" dirty="0"/>
          </a:p>
          <a:p>
            <a:pPr lvl="1"/>
            <a:r>
              <a:rPr lang="en-US" b="1" dirty="0"/>
              <a:t>Removal of measure related bonus points</a:t>
            </a:r>
          </a:p>
          <a:p>
            <a:pPr lvl="2"/>
            <a:r>
              <a:rPr lang="en-US" b="1" dirty="0"/>
              <a:t>Outcome Bonus - </a:t>
            </a:r>
            <a:r>
              <a:rPr lang="en-US" dirty="0"/>
              <a:t>2 bonus points will be given for each additional outcome or patient experience measure reported</a:t>
            </a:r>
          </a:p>
          <a:p>
            <a:pPr lvl="2"/>
            <a:r>
              <a:rPr lang="en-US" b="1" dirty="0"/>
              <a:t>High Priority Bonus - </a:t>
            </a:r>
            <a:r>
              <a:rPr lang="en-US" dirty="0"/>
              <a:t>1 bonus points will be given for each additional high priority measure reported</a:t>
            </a:r>
          </a:p>
          <a:p>
            <a:pPr lvl="2"/>
            <a:r>
              <a:rPr lang="en-US" b="1" dirty="0"/>
              <a:t>End-to-end Bonus - </a:t>
            </a:r>
            <a:r>
              <a:rPr lang="en-US" dirty="0"/>
              <a:t>1 point given for each measure that’s collected in 2015 Edition CEHRT and submitted to CMS without manual manipulation</a:t>
            </a:r>
          </a:p>
        </p:txBody>
      </p:sp>
    </p:spTree>
    <p:extLst>
      <p:ext uri="{BB962C8B-B14F-4D97-AF65-F5344CB8AC3E}">
        <p14:creationId xmlns:p14="http://schemas.microsoft.com/office/powerpoint/2010/main" val="1949269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6" name="Content Placeholder 2">
            <a:extLst>
              <a:ext uri="{FF2B5EF4-FFF2-40B4-BE49-F238E27FC236}">
                <a16:creationId xmlns:a16="http://schemas.microsoft.com/office/drawing/2014/main" id="{19CADA73-38D4-4B63-B118-92358AA53AD8}"/>
              </a:ext>
            </a:extLst>
          </p:cNvPr>
          <p:cNvSpPr>
            <a:spLocks noGrp="1"/>
          </p:cNvSpPr>
          <p:nvPr>
            <p:ph idx="1"/>
          </p:nvPr>
        </p:nvSpPr>
        <p:spPr>
          <a:xfrm>
            <a:off x="628650" y="1404543"/>
            <a:ext cx="7886700" cy="5162511"/>
          </a:xfrm>
        </p:spPr>
        <p:txBody>
          <a:bodyPr>
            <a:normAutofit/>
          </a:bodyPr>
          <a:lstStyle/>
          <a:p>
            <a:pPr marL="0" indent="0">
              <a:buNone/>
            </a:pPr>
            <a:r>
              <a:rPr lang="en-US" b="1" dirty="0"/>
              <a:t>Quality Category </a:t>
            </a:r>
            <a:r>
              <a:rPr lang="en-US" b="1" i="1" dirty="0"/>
              <a:t>Proposals</a:t>
            </a:r>
          </a:p>
          <a:p>
            <a:pPr lvl="1"/>
            <a:r>
              <a:rPr lang="en-US" b="1" dirty="0"/>
              <a:t>Removal of 3-point floor</a:t>
            </a:r>
          </a:p>
          <a:p>
            <a:pPr lvl="2"/>
            <a:r>
              <a:rPr lang="en-US" sz="1600" b="1" i="1" u="sng" dirty="0"/>
              <a:t>Except</a:t>
            </a:r>
            <a:r>
              <a:rPr lang="en-US" sz="1600" b="1" u="sng" dirty="0"/>
              <a:t> for Small Practices</a:t>
            </a:r>
          </a:p>
          <a:p>
            <a:pPr lvl="2"/>
            <a:r>
              <a:rPr lang="en-US" sz="1600" b="1" dirty="0"/>
              <a:t>Measures with a benchmark (and DC and case minimum) to earn between </a:t>
            </a:r>
            <a:r>
              <a:rPr lang="en-US" sz="1600" b="1" u="sng" dirty="0"/>
              <a:t>1-10 points </a:t>
            </a:r>
          </a:p>
          <a:p>
            <a:pPr lvl="2"/>
            <a:r>
              <a:rPr lang="en-US" sz="1800" b="1" dirty="0"/>
              <a:t>Measures with </a:t>
            </a:r>
            <a:r>
              <a:rPr lang="en-US" sz="1600" b="1" dirty="0"/>
              <a:t>NO benchmark or under DC or under case minimum to earn </a:t>
            </a:r>
            <a:r>
              <a:rPr lang="en-US" sz="1600" b="1" u="sng" dirty="0"/>
              <a:t>0 points</a:t>
            </a:r>
          </a:p>
          <a:p>
            <a:pPr lvl="2"/>
            <a:endParaRPr lang="en-US" sz="1600" b="1" u="sng" dirty="0"/>
          </a:p>
          <a:p>
            <a:pPr lvl="1"/>
            <a:r>
              <a:rPr lang="en-US" sz="1900" b="1" dirty="0"/>
              <a:t>Addition of 5-point floor for </a:t>
            </a:r>
            <a:r>
              <a:rPr lang="en-US" sz="1900" b="1" u="sng" dirty="0"/>
              <a:t>NEW</a:t>
            </a:r>
            <a:r>
              <a:rPr lang="en-US" sz="1900" b="1" dirty="0"/>
              <a:t> measures</a:t>
            </a:r>
          </a:p>
          <a:p>
            <a:pPr lvl="2"/>
            <a:r>
              <a:rPr lang="en-US" sz="1600" dirty="0"/>
              <a:t>Measures</a:t>
            </a:r>
            <a:r>
              <a:rPr lang="en-US" sz="1600" b="1" dirty="0"/>
              <a:t> NEW </a:t>
            </a:r>
            <a:r>
              <a:rPr lang="en-US" sz="1600" dirty="0"/>
              <a:t>to MIPs would earn a minimum of 5 points during first two performance periods </a:t>
            </a:r>
          </a:p>
          <a:p>
            <a:pPr lvl="2"/>
            <a:r>
              <a:rPr lang="en-US" sz="1600" b="1" dirty="0"/>
              <a:t>If benchmarked, measures would return between 5-10 points once DC and case minimum is met</a:t>
            </a:r>
          </a:p>
        </p:txBody>
      </p:sp>
    </p:spTree>
    <p:extLst>
      <p:ext uri="{BB962C8B-B14F-4D97-AF65-F5344CB8AC3E}">
        <p14:creationId xmlns:p14="http://schemas.microsoft.com/office/powerpoint/2010/main" val="272280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graphicFrame>
        <p:nvGraphicFramePr>
          <p:cNvPr id="2" name="Table 1">
            <a:extLst>
              <a:ext uri="{FF2B5EF4-FFF2-40B4-BE49-F238E27FC236}">
                <a16:creationId xmlns:a16="http://schemas.microsoft.com/office/drawing/2014/main" id="{2F0F35FB-AC9E-4895-BE7D-A91CF2F2B3E5}"/>
              </a:ext>
            </a:extLst>
          </p:cNvPr>
          <p:cNvGraphicFramePr>
            <a:graphicFrameLocks noGrp="1"/>
          </p:cNvGraphicFramePr>
          <p:nvPr>
            <p:extLst>
              <p:ext uri="{D42A27DB-BD31-4B8C-83A1-F6EECF244321}">
                <p14:modId xmlns:p14="http://schemas.microsoft.com/office/powerpoint/2010/main" val="2704428030"/>
              </p:ext>
            </p:extLst>
          </p:nvPr>
        </p:nvGraphicFramePr>
        <p:xfrm>
          <a:off x="628650" y="1230430"/>
          <a:ext cx="7886700" cy="4397141"/>
        </p:xfrm>
        <a:graphic>
          <a:graphicData uri="http://schemas.openxmlformats.org/drawingml/2006/table">
            <a:tbl>
              <a:tblPr firstRow="1" bandRow="1">
                <a:tableStyleId>{93296810-A885-4BE3-A3E7-6D5BEEA58F35}</a:tableStyleId>
              </a:tblPr>
              <a:tblGrid>
                <a:gridCol w="805430">
                  <a:extLst>
                    <a:ext uri="{9D8B030D-6E8A-4147-A177-3AD203B41FA5}">
                      <a16:colId xmlns:a16="http://schemas.microsoft.com/office/drawing/2014/main" val="3790295083"/>
                    </a:ext>
                  </a:extLst>
                </a:gridCol>
                <a:gridCol w="7081270">
                  <a:extLst>
                    <a:ext uri="{9D8B030D-6E8A-4147-A177-3AD203B41FA5}">
                      <a16:colId xmlns:a16="http://schemas.microsoft.com/office/drawing/2014/main" val="880137661"/>
                    </a:ext>
                  </a:extLst>
                </a:gridCol>
              </a:tblGrid>
              <a:tr h="531305">
                <a:tc gridSpan="2">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Selection of Quality Measure Proposed for Removal</a:t>
                      </a:r>
                    </a:p>
                  </a:txBody>
                  <a:tcPr marL="68580" marR="68580" marT="0" marB="0" anchor="ctr"/>
                </a:tc>
                <a:tc hMerge="1">
                  <a:txBody>
                    <a:bodyPr/>
                    <a:lstStyle/>
                    <a:p>
                      <a:pPr marL="0" marR="0" algn="l">
                        <a:lnSpc>
                          <a:spcPct val="107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2353461"/>
                  </a:ext>
                </a:extLst>
              </a:tr>
              <a:tr h="531305">
                <a:tc>
                  <a:txBody>
                    <a:bodyPr/>
                    <a:lstStyle/>
                    <a:p>
                      <a:pPr marL="0" marR="0" algn="ctr">
                        <a:lnSpc>
                          <a:spcPct val="107000"/>
                        </a:lnSpc>
                        <a:spcBef>
                          <a:spcPts val="0"/>
                        </a:spcBef>
                        <a:spcAft>
                          <a:spcPts val="0"/>
                        </a:spcAft>
                      </a:pPr>
                      <a:r>
                        <a:rPr lang="en-US" sz="1200" b="1" dirty="0">
                          <a:effectLst/>
                        </a:rPr>
                        <a:t>21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kern="1200" dirty="0">
                          <a:solidFill>
                            <a:schemeClr val="dk1"/>
                          </a:solidFill>
                          <a:effectLst/>
                          <a:latin typeface="+mn-lt"/>
                          <a:ea typeface="+mn-ea"/>
                          <a:cs typeface="+mn-cs"/>
                        </a:rPr>
                        <a:t>Selection of Prophylactic Antibiotic </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74336"/>
                  </a:ext>
                </a:extLst>
              </a:tr>
              <a:tr h="531305">
                <a:tc>
                  <a:txBody>
                    <a:bodyPr/>
                    <a:lstStyle/>
                    <a:p>
                      <a:pPr marL="0" marR="0" algn="ctr">
                        <a:lnSpc>
                          <a:spcPct val="107000"/>
                        </a:lnSpc>
                        <a:spcBef>
                          <a:spcPts val="0"/>
                        </a:spcBef>
                        <a:spcAft>
                          <a:spcPts val="0"/>
                        </a:spcAft>
                      </a:pPr>
                      <a:r>
                        <a:rPr lang="en-US" sz="1200" b="1" dirty="0">
                          <a:effectLst/>
                        </a:rPr>
                        <a:t>23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kern="1200" dirty="0">
                          <a:solidFill>
                            <a:schemeClr val="dk1"/>
                          </a:solidFill>
                          <a:effectLst/>
                          <a:latin typeface="+mn-lt"/>
                          <a:ea typeface="+mn-ea"/>
                          <a:cs typeface="+mn-cs"/>
                        </a:rPr>
                        <a:t>VTE Prophylaxis </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678106"/>
                  </a:ext>
                </a:extLst>
              </a:tr>
              <a:tr h="454473">
                <a:tc>
                  <a:txBody>
                    <a:bodyPr/>
                    <a:lstStyle/>
                    <a:p>
                      <a:pPr marL="0" marR="0" algn="ctr">
                        <a:lnSpc>
                          <a:spcPct val="107000"/>
                        </a:lnSpc>
                        <a:spcBef>
                          <a:spcPts val="0"/>
                        </a:spcBef>
                        <a:spcAft>
                          <a:spcPts val="0"/>
                        </a:spcAft>
                      </a:pPr>
                      <a:r>
                        <a:rPr lang="en-US" sz="1200" b="1" dirty="0">
                          <a:effectLst/>
                        </a:rPr>
                        <a:t>137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kern="1200" dirty="0">
                          <a:solidFill>
                            <a:schemeClr val="dk1"/>
                          </a:solidFill>
                          <a:effectLst/>
                          <a:latin typeface="+mn-lt"/>
                          <a:ea typeface="+mn-ea"/>
                          <a:cs typeface="+mn-cs"/>
                        </a:rPr>
                        <a:t>Melanoma: Continuity of Care – Recall System </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1611552"/>
                  </a:ext>
                </a:extLst>
              </a:tr>
              <a:tr h="430305">
                <a:tc>
                  <a:txBody>
                    <a:bodyPr/>
                    <a:lstStyle/>
                    <a:p>
                      <a:pPr marL="0" marR="0" algn="ctr">
                        <a:lnSpc>
                          <a:spcPct val="107000"/>
                        </a:lnSpc>
                        <a:spcBef>
                          <a:spcPts val="0"/>
                        </a:spcBef>
                        <a:spcAft>
                          <a:spcPts val="0"/>
                        </a:spcAft>
                      </a:pPr>
                      <a:r>
                        <a:rPr lang="en-US" sz="1200" b="1" dirty="0">
                          <a:effectLst/>
                        </a:rPr>
                        <a:t>144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kern="1200" dirty="0">
                          <a:solidFill>
                            <a:schemeClr val="dk1"/>
                          </a:solidFill>
                          <a:effectLst/>
                          <a:latin typeface="+mn-lt"/>
                          <a:ea typeface="+mn-ea"/>
                          <a:cs typeface="+mn-cs"/>
                        </a:rPr>
                        <a:t>Medical and Radiation - Plan of Care for Pain </a:t>
                      </a:r>
                      <a:endParaRPr lang="en-US" sz="1400" b="0" u="sng"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5493028"/>
                  </a:ext>
                </a:extLst>
              </a:tr>
              <a:tr h="475130">
                <a:tc>
                  <a:txBody>
                    <a:bodyPr/>
                    <a:lstStyle/>
                    <a:p>
                      <a:pPr marL="0" marR="0" algn="ctr">
                        <a:lnSpc>
                          <a:spcPct val="107000"/>
                        </a:lnSpc>
                        <a:spcBef>
                          <a:spcPts val="0"/>
                        </a:spcBef>
                        <a:spcAft>
                          <a:spcPts val="0"/>
                        </a:spcAft>
                      </a:pPr>
                      <a:r>
                        <a:rPr lang="en-US" sz="1200" b="1" dirty="0">
                          <a:effectLst/>
                        </a:rPr>
                        <a:t>195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kern="1200" dirty="0">
                          <a:solidFill>
                            <a:schemeClr val="dk1"/>
                          </a:solidFill>
                          <a:effectLst/>
                          <a:latin typeface="+mn-lt"/>
                          <a:ea typeface="+mn-ea"/>
                          <a:cs typeface="+mn-cs"/>
                        </a:rPr>
                        <a:t>Carotid Artery Stenosis Measurement </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332402"/>
                  </a:ext>
                </a:extLst>
              </a:tr>
              <a:tr h="564776">
                <a:tc>
                  <a:txBody>
                    <a:bodyPr/>
                    <a:lstStyle/>
                    <a:p>
                      <a:pPr marL="0" marR="0" algn="ctr">
                        <a:lnSpc>
                          <a:spcPct val="107000"/>
                        </a:lnSpc>
                        <a:spcBef>
                          <a:spcPts val="0"/>
                        </a:spcBef>
                        <a:spcAft>
                          <a:spcPts val="0"/>
                        </a:spcAft>
                      </a:pPr>
                      <a:r>
                        <a:rPr lang="en-US" sz="1200" b="1" dirty="0">
                          <a:effectLst/>
                        </a:rPr>
                        <a:t>225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b="0" dirty="0">
                          <a:effectLst/>
                          <a:latin typeface="+mn-lt"/>
                        </a:rPr>
                        <a:t>Mammography Reminder System</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0390053"/>
                  </a:ext>
                </a:extLst>
              </a:tr>
              <a:tr h="385483">
                <a:tc>
                  <a:txBody>
                    <a:bodyPr/>
                    <a:lstStyle/>
                    <a:p>
                      <a:pPr marL="0" marR="0" algn="ctr">
                        <a:lnSpc>
                          <a:spcPct val="107000"/>
                        </a:lnSpc>
                        <a:spcBef>
                          <a:spcPts val="0"/>
                        </a:spcBef>
                        <a:spcAft>
                          <a:spcPts val="0"/>
                        </a:spcAft>
                      </a:pPr>
                      <a:r>
                        <a:rPr lang="en-US" sz="1200" b="1" dirty="0">
                          <a:effectLst/>
                        </a:rPr>
                        <a:t>317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kern="1200" dirty="0">
                          <a:solidFill>
                            <a:schemeClr val="dk1"/>
                          </a:solidFill>
                          <a:effectLst/>
                          <a:latin typeface="+mn-lt"/>
                          <a:ea typeface="+mn-ea"/>
                          <a:cs typeface="+mn-cs"/>
                        </a:rPr>
                        <a:t>Screening for High Blood Pressure and Follow-Up Documented </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3766727"/>
                  </a:ext>
                </a:extLst>
              </a:tr>
              <a:tr h="493059">
                <a:tc>
                  <a:txBody>
                    <a:bodyPr/>
                    <a:lstStyle/>
                    <a:p>
                      <a:pPr marL="0" marR="0" algn="ctr">
                        <a:lnSpc>
                          <a:spcPct val="107000"/>
                        </a:lnSpc>
                        <a:spcBef>
                          <a:spcPts val="0"/>
                        </a:spcBef>
                        <a:spcAft>
                          <a:spcPts val="0"/>
                        </a:spcAft>
                      </a:pPr>
                      <a:r>
                        <a:rPr lang="en-US" sz="1200" b="1" dirty="0">
                          <a:effectLst/>
                        </a:rPr>
                        <a:t>337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kern="1200" dirty="0">
                          <a:solidFill>
                            <a:schemeClr val="dk1"/>
                          </a:solidFill>
                          <a:effectLst/>
                          <a:latin typeface="+mn-lt"/>
                          <a:ea typeface="+mn-ea"/>
                          <a:cs typeface="+mn-cs"/>
                        </a:rPr>
                        <a:t>Psoriasis: Tuberculosis (TB) Prevention for Patients with Psoriasis </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8481054"/>
                  </a:ext>
                </a:extLst>
              </a:tr>
            </a:tbl>
          </a:graphicData>
        </a:graphic>
      </p:graphicFrame>
    </p:spTree>
    <p:extLst>
      <p:ext uri="{BB962C8B-B14F-4D97-AF65-F5344CB8AC3E}">
        <p14:creationId xmlns:p14="http://schemas.microsoft.com/office/powerpoint/2010/main" val="90250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6" name="Content Placeholder 2">
            <a:extLst>
              <a:ext uri="{FF2B5EF4-FFF2-40B4-BE49-F238E27FC236}">
                <a16:creationId xmlns:a16="http://schemas.microsoft.com/office/drawing/2014/main" id="{19CADA73-38D4-4B63-B118-92358AA53AD8}"/>
              </a:ext>
            </a:extLst>
          </p:cNvPr>
          <p:cNvSpPr>
            <a:spLocks noGrp="1"/>
          </p:cNvSpPr>
          <p:nvPr>
            <p:ph idx="1"/>
          </p:nvPr>
        </p:nvSpPr>
        <p:spPr>
          <a:xfrm>
            <a:off x="628650" y="1404543"/>
            <a:ext cx="7886700" cy="5162511"/>
          </a:xfrm>
        </p:spPr>
        <p:txBody>
          <a:bodyPr>
            <a:normAutofit/>
          </a:bodyPr>
          <a:lstStyle/>
          <a:p>
            <a:pPr marL="0" indent="0">
              <a:buNone/>
            </a:pPr>
            <a:r>
              <a:rPr lang="en-US" b="1" dirty="0"/>
              <a:t>Quality Category </a:t>
            </a:r>
            <a:r>
              <a:rPr lang="en-US" b="1" i="1" dirty="0"/>
              <a:t>Proposals</a:t>
            </a:r>
          </a:p>
          <a:p>
            <a:pPr lvl="1"/>
            <a:r>
              <a:rPr lang="en-US" b="1" dirty="0"/>
              <a:t>Proposing the addition of 5 new quality measures</a:t>
            </a:r>
          </a:p>
          <a:p>
            <a:pPr lvl="2"/>
            <a:r>
              <a:rPr lang="en-US" b="1" dirty="0"/>
              <a:t>2 Administration Claims Based</a:t>
            </a:r>
          </a:p>
          <a:p>
            <a:pPr lvl="3"/>
            <a:r>
              <a:rPr lang="en-US" dirty="0"/>
              <a:t>Risk-Standardized Acute Unplanned Cardiovascular- Related Admission Rates for Patients with Heart Failure</a:t>
            </a:r>
          </a:p>
          <a:p>
            <a:pPr lvl="3"/>
            <a:r>
              <a:rPr lang="en-US" dirty="0"/>
              <a:t>Clinician and Clinician Group Risk-standardized Hospital Admission Rates for Patients with Multiple Chronic Conditions</a:t>
            </a:r>
          </a:p>
          <a:p>
            <a:pPr lvl="4"/>
            <a:r>
              <a:rPr lang="en-US" b="1" dirty="0"/>
              <a:t>For groups of 16 + clinicians</a:t>
            </a:r>
          </a:p>
          <a:p>
            <a:pPr lvl="2"/>
            <a:r>
              <a:rPr lang="en-US" b="1" dirty="0"/>
              <a:t>3 Reportable Measures</a:t>
            </a:r>
          </a:p>
          <a:p>
            <a:pPr lvl="3"/>
            <a:r>
              <a:rPr lang="en-US" dirty="0"/>
              <a:t>Intravesical Bacillus Calmette-Guerin (BCG) for non-muscle Invasive Bladder Cancer – </a:t>
            </a:r>
            <a:r>
              <a:rPr lang="en-US" b="1" dirty="0" err="1"/>
              <a:t>eCQM</a:t>
            </a:r>
            <a:r>
              <a:rPr lang="en-US" b="1" dirty="0"/>
              <a:t> reporting</a:t>
            </a:r>
          </a:p>
          <a:p>
            <a:pPr lvl="3"/>
            <a:r>
              <a:rPr lang="pt-BR" dirty="0"/>
              <a:t>Hemodialysis Vascular Access: Long term care rate </a:t>
            </a:r>
            <a:r>
              <a:rPr lang="en-US" dirty="0"/>
              <a:t>– </a:t>
            </a:r>
            <a:r>
              <a:rPr lang="en-US" b="1" dirty="0"/>
              <a:t>MIPS CQM (registry) reporting</a:t>
            </a:r>
          </a:p>
          <a:p>
            <a:pPr lvl="3"/>
            <a:r>
              <a:rPr lang="en-US" dirty="0"/>
              <a:t>Person-Centered Primary Care Measure Patient Reported Outcome Performance Measure </a:t>
            </a:r>
            <a:r>
              <a:rPr lang="en-US" b="1" dirty="0"/>
              <a:t>– MIPS CQM (registry) reporting </a:t>
            </a:r>
          </a:p>
          <a:p>
            <a:pPr lvl="3"/>
            <a:endParaRPr lang="en-US" b="1" dirty="0"/>
          </a:p>
          <a:p>
            <a:pPr lvl="1"/>
            <a:r>
              <a:rPr lang="en-US" b="1" dirty="0"/>
              <a:t>Seeking comments on COVID vaccine rate measure</a:t>
            </a:r>
          </a:p>
          <a:p>
            <a:pPr lvl="2"/>
            <a:endParaRPr lang="en-US" b="1" dirty="0"/>
          </a:p>
        </p:txBody>
      </p:sp>
    </p:spTree>
    <p:extLst>
      <p:ext uri="{BB962C8B-B14F-4D97-AF65-F5344CB8AC3E}">
        <p14:creationId xmlns:p14="http://schemas.microsoft.com/office/powerpoint/2010/main" val="1903035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6" name="Content Placeholder 2">
            <a:extLst>
              <a:ext uri="{FF2B5EF4-FFF2-40B4-BE49-F238E27FC236}">
                <a16:creationId xmlns:a16="http://schemas.microsoft.com/office/drawing/2014/main" id="{19CADA73-38D4-4B63-B118-92358AA53AD8}"/>
              </a:ext>
            </a:extLst>
          </p:cNvPr>
          <p:cNvSpPr>
            <a:spLocks noGrp="1"/>
          </p:cNvSpPr>
          <p:nvPr>
            <p:ph idx="1"/>
          </p:nvPr>
        </p:nvSpPr>
        <p:spPr>
          <a:xfrm>
            <a:off x="628650" y="1404543"/>
            <a:ext cx="7886700" cy="5162511"/>
          </a:xfrm>
        </p:spPr>
        <p:txBody>
          <a:bodyPr>
            <a:normAutofit/>
          </a:bodyPr>
          <a:lstStyle/>
          <a:p>
            <a:pPr marL="0" indent="0">
              <a:buNone/>
            </a:pPr>
            <a:r>
              <a:rPr lang="en-US" b="1" dirty="0"/>
              <a:t>Cost Category </a:t>
            </a:r>
            <a:r>
              <a:rPr lang="en-US" b="1" i="1" dirty="0"/>
              <a:t>Proposals</a:t>
            </a:r>
          </a:p>
          <a:p>
            <a:pPr lvl="1"/>
            <a:r>
              <a:rPr lang="en-US" b="1" dirty="0"/>
              <a:t> Proposing the addition of 5 new episode-based cost measures</a:t>
            </a:r>
          </a:p>
          <a:p>
            <a:pPr lvl="2"/>
            <a:r>
              <a:rPr lang="en-US" b="1" dirty="0"/>
              <a:t>Melanoma Resection</a:t>
            </a:r>
          </a:p>
          <a:p>
            <a:pPr lvl="2"/>
            <a:r>
              <a:rPr lang="en-US" b="1" dirty="0"/>
              <a:t>Colon and Rectal Resection </a:t>
            </a:r>
          </a:p>
          <a:p>
            <a:pPr lvl="2"/>
            <a:r>
              <a:rPr lang="en-US" b="1" dirty="0"/>
              <a:t>Sepsis </a:t>
            </a:r>
          </a:p>
          <a:p>
            <a:pPr lvl="2"/>
            <a:r>
              <a:rPr lang="en-US" b="1" dirty="0"/>
              <a:t>Diabetes</a:t>
            </a:r>
          </a:p>
          <a:p>
            <a:pPr lvl="2"/>
            <a:r>
              <a:rPr lang="en-US" b="1" dirty="0"/>
              <a:t>Asthma/Chronic Obstructive Pulmonary Disease [COPD]</a:t>
            </a:r>
          </a:p>
          <a:p>
            <a:pPr lvl="2"/>
            <a:endParaRPr lang="en-US" b="1" dirty="0"/>
          </a:p>
          <a:p>
            <a:pPr marL="0" indent="0">
              <a:buNone/>
            </a:pPr>
            <a:r>
              <a:rPr lang="en-US" sz="1400" b="1" dirty="0"/>
              <a:t>If finalized, these measures would be added to the current list of 18 episode-based measures</a:t>
            </a:r>
          </a:p>
          <a:p>
            <a:pPr marL="0" indent="0">
              <a:buNone/>
            </a:pPr>
            <a:endParaRPr lang="en-US" sz="1400" b="1" dirty="0"/>
          </a:p>
          <a:p>
            <a:pPr lvl="1"/>
            <a:r>
              <a:rPr lang="en-US" b="1" dirty="0"/>
              <a:t>CMS proposing a process for external Cost measure development </a:t>
            </a:r>
          </a:p>
          <a:p>
            <a:pPr lvl="2"/>
            <a:r>
              <a:rPr lang="en-US" sz="1400" b="1" dirty="0"/>
              <a:t>Call for measures to be added in the 2024 performance year</a:t>
            </a:r>
          </a:p>
        </p:txBody>
      </p:sp>
    </p:spTree>
    <p:extLst>
      <p:ext uri="{BB962C8B-B14F-4D97-AF65-F5344CB8AC3E}">
        <p14:creationId xmlns:p14="http://schemas.microsoft.com/office/powerpoint/2010/main" val="131857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A2C5-5BBE-3045-9EA0-9B326A0A20D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ABEEB4C-0329-2548-8A87-8CA798673159}"/>
              </a:ext>
            </a:extLst>
          </p:cNvPr>
          <p:cNvSpPr>
            <a:spLocks noGrp="1"/>
          </p:cNvSpPr>
          <p:nvPr>
            <p:ph idx="1"/>
          </p:nvPr>
        </p:nvSpPr>
        <p:spPr/>
        <p:txBody>
          <a:bodyPr>
            <a:normAutofit/>
          </a:bodyPr>
          <a:lstStyle/>
          <a:p>
            <a:r>
              <a:rPr lang="en-US" b="1" dirty="0"/>
              <a:t>Fee Schedule </a:t>
            </a:r>
          </a:p>
          <a:p>
            <a:r>
              <a:rPr lang="en-US" b="1" dirty="0"/>
              <a:t>AUC/CDS</a:t>
            </a:r>
          </a:p>
          <a:p>
            <a:r>
              <a:rPr lang="en-US" b="1" dirty="0"/>
              <a:t>Telehealth</a:t>
            </a:r>
          </a:p>
          <a:p>
            <a:r>
              <a:rPr lang="en-US" b="1" dirty="0"/>
              <a:t>Evaluation and Management (E/M) Coding </a:t>
            </a:r>
          </a:p>
          <a:p>
            <a:r>
              <a:rPr lang="en-US" b="1" dirty="0"/>
              <a:t>Scope of Practice</a:t>
            </a:r>
          </a:p>
          <a:p>
            <a:r>
              <a:rPr lang="en-US" b="1" dirty="0"/>
              <a:t>Quality Payment Program (QPP)</a:t>
            </a:r>
          </a:p>
          <a:p>
            <a:pPr lvl="1"/>
            <a:r>
              <a:rPr lang="en-US" b="1" dirty="0"/>
              <a:t>Merit-Based Incentive Program (MIPs)</a:t>
            </a:r>
          </a:p>
          <a:p>
            <a:pPr lvl="2"/>
            <a:r>
              <a:rPr lang="en-US" b="1" dirty="0"/>
              <a:t>Updates </a:t>
            </a:r>
          </a:p>
          <a:p>
            <a:pPr lvl="2"/>
            <a:r>
              <a:rPr lang="en-US" b="1" dirty="0"/>
              <a:t>MVPs</a:t>
            </a:r>
          </a:p>
          <a:p>
            <a:pPr marL="342900" lvl="1" indent="0">
              <a:buNone/>
            </a:pPr>
            <a:endParaRPr lang="en-US" b="1" dirty="0"/>
          </a:p>
          <a:p>
            <a:pPr lvl="1"/>
            <a:endParaRPr lang="en-US" b="1" dirty="0"/>
          </a:p>
        </p:txBody>
      </p:sp>
    </p:spTree>
    <p:extLst>
      <p:ext uri="{BB962C8B-B14F-4D97-AF65-F5344CB8AC3E}">
        <p14:creationId xmlns:p14="http://schemas.microsoft.com/office/powerpoint/2010/main" val="2189237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6" name="Content Placeholder 2">
            <a:extLst>
              <a:ext uri="{FF2B5EF4-FFF2-40B4-BE49-F238E27FC236}">
                <a16:creationId xmlns:a16="http://schemas.microsoft.com/office/drawing/2014/main" id="{19CADA73-38D4-4B63-B118-92358AA53AD8}"/>
              </a:ext>
            </a:extLst>
          </p:cNvPr>
          <p:cNvSpPr>
            <a:spLocks noGrp="1"/>
          </p:cNvSpPr>
          <p:nvPr>
            <p:ph idx="1"/>
          </p:nvPr>
        </p:nvSpPr>
        <p:spPr>
          <a:xfrm>
            <a:off x="628650" y="1404543"/>
            <a:ext cx="7886700" cy="5162511"/>
          </a:xfrm>
        </p:spPr>
        <p:txBody>
          <a:bodyPr>
            <a:normAutofit/>
          </a:bodyPr>
          <a:lstStyle/>
          <a:p>
            <a:pPr marL="0" indent="0">
              <a:buNone/>
            </a:pPr>
            <a:r>
              <a:rPr lang="en-US" b="1" dirty="0"/>
              <a:t>Improvement Activity </a:t>
            </a:r>
            <a:r>
              <a:rPr lang="en-US" b="1" i="1" dirty="0"/>
              <a:t>Proposals</a:t>
            </a:r>
          </a:p>
          <a:p>
            <a:pPr lvl="1"/>
            <a:r>
              <a:rPr lang="en-US" b="1" dirty="0"/>
              <a:t> Proposing adjustments to criteria for nominating new activities</a:t>
            </a:r>
          </a:p>
          <a:p>
            <a:pPr marL="342900" lvl="1" indent="0">
              <a:buNone/>
            </a:pPr>
            <a:endParaRPr lang="en-US" b="1" dirty="0"/>
          </a:p>
          <a:p>
            <a:pPr lvl="1"/>
            <a:r>
              <a:rPr lang="en-US" b="1" dirty="0"/>
              <a:t>CMS would have the ability to suspend Improvement Activities during a performance period</a:t>
            </a:r>
          </a:p>
          <a:p>
            <a:pPr lvl="2"/>
            <a:r>
              <a:rPr lang="en-US" b="1" dirty="0"/>
              <a:t>In the case that patient care is at risk due to the activity </a:t>
            </a:r>
          </a:p>
          <a:p>
            <a:pPr lvl="2"/>
            <a:endParaRPr lang="en-US" b="1" dirty="0"/>
          </a:p>
          <a:p>
            <a:pPr lvl="1"/>
            <a:r>
              <a:rPr lang="en-US" b="1" dirty="0"/>
              <a:t>7 new activities proposed, 6 current activities proposed for removal:</a:t>
            </a:r>
          </a:p>
          <a:p>
            <a:pPr marL="685800" lvl="2" indent="0">
              <a:buNone/>
            </a:pPr>
            <a:endParaRPr lang="en-US" b="1" dirty="0"/>
          </a:p>
          <a:p>
            <a:pPr marL="685800" lvl="2" indent="0">
              <a:buNone/>
            </a:pPr>
            <a:endParaRPr lang="en-US" b="1" dirty="0"/>
          </a:p>
        </p:txBody>
      </p:sp>
      <p:graphicFrame>
        <p:nvGraphicFramePr>
          <p:cNvPr id="2" name="Table 2">
            <a:extLst>
              <a:ext uri="{FF2B5EF4-FFF2-40B4-BE49-F238E27FC236}">
                <a16:creationId xmlns:a16="http://schemas.microsoft.com/office/drawing/2014/main" id="{0B861A8C-14EA-4194-BB9B-81E1371F8A72}"/>
              </a:ext>
            </a:extLst>
          </p:cNvPr>
          <p:cNvGraphicFramePr>
            <a:graphicFrameLocks noGrp="1"/>
          </p:cNvGraphicFramePr>
          <p:nvPr>
            <p:extLst>
              <p:ext uri="{D42A27DB-BD31-4B8C-83A1-F6EECF244321}">
                <p14:modId xmlns:p14="http://schemas.microsoft.com/office/powerpoint/2010/main" val="2752511290"/>
              </p:ext>
            </p:extLst>
          </p:nvPr>
        </p:nvGraphicFramePr>
        <p:xfrm>
          <a:off x="2286001" y="4373282"/>
          <a:ext cx="3738282" cy="1508760"/>
        </p:xfrm>
        <a:graphic>
          <a:graphicData uri="http://schemas.openxmlformats.org/drawingml/2006/table">
            <a:tbl>
              <a:tblPr firstRow="1" bandRow="1">
                <a:tableStyleId>{2D5ABB26-0587-4C30-8999-92F81FD0307C}</a:tableStyleId>
              </a:tblPr>
              <a:tblGrid>
                <a:gridCol w="1739152">
                  <a:extLst>
                    <a:ext uri="{9D8B030D-6E8A-4147-A177-3AD203B41FA5}">
                      <a16:colId xmlns:a16="http://schemas.microsoft.com/office/drawing/2014/main" val="1070402907"/>
                    </a:ext>
                  </a:extLst>
                </a:gridCol>
                <a:gridCol w="1999130">
                  <a:extLst>
                    <a:ext uri="{9D8B030D-6E8A-4147-A177-3AD203B41FA5}">
                      <a16:colId xmlns:a16="http://schemas.microsoft.com/office/drawing/2014/main" val="1255437764"/>
                    </a:ext>
                  </a:extLst>
                </a:gridCol>
              </a:tblGrid>
              <a:tr h="370840">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bg1"/>
                          </a:solidFill>
                        </a:rPr>
                        <a:t>IA_BE_13</a:t>
                      </a:r>
                    </a:p>
                    <a:p>
                      <a:pPr marL="285750" indent="-285750">
                        <a:buFont typeface="Arial" panose="020B0604020202020204" pitchFamily="34" charset="0"/>
                        <a:buChar char="•"/>
                      </a:pPr>
                      <a:endParaRPr lang="en-US" dirty="0">
                        <a:solidFill>
                          <a:schemeClr val="bg1"/>
                        </a:solidFill>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bg1"/>
                          </a:solidFill>
                        </a:rPr>
                        <a:t>IA_BE_18</a:t>
                      </a:r>
                    </a:p>
                    <a:p>
                      <a:pPr marL="285750" indent="-285750">
                        <a:buFont typeface="Arial" panose="020B0604020202020204" pitchFamily="34" charset="0"/>
                        <a:buChar char="•"/>
                      </a:pPr>
                      <a:endParaRPr lang="en-US" dirty="0">
                        <a:solidFill>
                          <a:schemeClr val="bg1"/>
                        </a:solidFill>
                      </a:endParaRPr>
                    </a:p>
                  </a:txBody>
                  <a:tcPr/>
                </a:tc>
                <a:extLst>
                  <a:ext uri="{0D108BD9-81ED-4DB2-BD59-A6C34878D82A}">
                    <a16:rowId xmlns:a16="http://schemas.microsoft.com/office/drawing/2014/main" val="1141530371"/>
                  </a:ext>
                </a:extLst>
              </a:tr>
              <a:tr h="370840">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bg1"/>
                          </a:solidFill>
                        </a:rPr>
                        <a:t>IA_PSPA_11</a:t>
                      </a:r>
                    </a:p>
                    <a:p>
                      <a:pPr marL="285750" indent="-285750">
                        <a:buFont typeface="Arial" panose="020B0604020202020204" pitchFamily="34" charset="0"/>
                        <a:buChar char="•"/>
                      </a:pPr>
                      <a:endParaRPr lang="en-US" dirty="0">
                        <a:solidFill>
                          <a:schemeClr val="bg1"/>
                        </a:solidFill>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bg1"/>
                          </a:solidFill>
                        </a:rPr>
                        <a:t>IA_BE_20</a:t>
                      </a:r>
                    </a:p>
                  </a:txBody>
                  <a:tcPr/>
                </a:tc>
                <a:extLst>
                  <a:ext uri="{0D108BD9-81ED-4DB2-BD59-A6C34878D82A}">
                    <a16:rowId xmlns:a16="http://schemas.microsoft.com/office/drawing/2014/main" val="899526791"/>
                  </a:ext>
                </a:extLst>
              </a:tr>
              <a:tr h="169135">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bg1"/>
                          </a:solidFill>
                        </a:rPr>
                        <a:t>IA_BE_17</a:t>
                      </a:r>
                    </a:p>
                    <a:p>
                      <a:pPr marL="285750" indent="-285750">
                        <a:buFont typeface="Arial" panose="020B0604020202020204" pitchFamily="34" charset="0"/>
                        <a:buChar char="•"/>
                      </a:pPr>
                      <a:endParaRPr lang="en-US" dirty="0">
                        <a:solidFill>
                          <a:schemeClr val="bg1"/>
                        </a:solidFill>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bg1"/>
                          </a:solidFill>
                        </a:rPr>
                        <a:t>IA_BE_21</a:t>
                      </a:r>
                    </a:p>
                  </a:txBody>
                  <a:tcPr/>
                </a:tc>
                <a:extLst>
                  <a:ext uri="{0D108BD9-81ED-4DB2-BD59-A6C34878D82A}">
                    <a16:rowId xmlns:a16="http://schemas.microsoft.com/office/drawing/2014/main" val="2428927308"/>
                  </a:ext>
                </a:extLst>
              </a:tr>
            </a:tbl>
          </a:graphicData>
        </a:graphic>
      </p:graphicFrame>
    </p:spTree>
    <p:extLst>
      <p:ext uri="{BB962C8B-B14F-4D97-AF65-F5344CB8AC3E}">
        <p14:creationId xmlns:p14="http://schemas.microsoft.com/office/powerpoint/2010/main" val="348946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Program Updates</a:t>
            </a:r>
          </a:p>
        </p:txBody>
      </p:sp>
      <p:sp>
        <p:nvSpPr>
          <p:cNvPr id="6" name="Content Placeholder 2">
            <a:extLst>
              <a:ext uri="{FF2B5EF4-FFF2-40B4-BE49-F238E27FC236}">
                <a16:creationId xmlns:a16="http://schemas.microsoft.com/office/drawing/2014/main" id="{19CADA73-38D4-4B63-B118-92358AA53AD8}"/>
              </a:ext>
            </a:extLst>
          </p:cNvPr>
          <p:cNvSpPr>
            <a:spLocks noGrp="1"/>
          </p:cNvSpPr>
          <p:nvPr>
            <p:ph idx="1"/>
          </p:nvPr>
        </p:nvSpPr>
        <p:spPr>
          <a:xfrm>
            <a:off x="628650" y="1404543"/>
            <a:ext cx="7886700" cy="5162511"/>
          </a:xfrm>
        </p:spPr>
        <p:txBody>
          <a:bodyPr>
            <a:normAutofit/>
          </a:bodyPr>
          <a:lstStyle/>
          <a:p>
            <a:pPr marL="0" indent="0">
              <a:buNone/>
            </a:pPr>
            <a:r>
              <a:rPr lang="en-US" b="1" dirty="0"/>
              <a:t>Promoting Interoperability Category </a:t>
            </a:r>
            <a:r>
              <a:rPr lang="en-US" b="1" i="1" dirty="0"/>
              <a:t>Proposals</a:t>
            </a:r>
          </a:p>
          <a:p>
            <a:pPr lvl="1"/>
            <a:r>
              <a:rPr lang="en-US" sz="1600" b="1" dirty="0"/>
              <a:t>Public Health and Clinical Data Exchange Objective</a:t>
            </a:r>
          </a:p>
          <a:p>
            <a:pPr lvl="2"/>
            <a:r>
              <a:rPr lang="en-US" dirty="0"/>
              <a:t>Participants would be </a:t>
            </a:r>
            <a:r>
              <a:rPr lang="en-US" u="sng" dirty="0"/>
              <a:t>required</a:t>
            </a:r>
            <a:r>
              <a:rPr lang="en-US" dirty="0"/>
              <a:t> to report the Immunization Registry Reporting and Electronic Case Reporting measures unless an exclusion can be claimed</a:t>
            </a:r>
          </a:p>
          <a:p>
            <a:pPr lvl="3"/>
            <a:r>
              <a:rPr lang="en-US" dirty="0"/>
              <a:t>CMS proposing to make the three other measures within this section as </a:t>
            </a:r>
            <a:r>
              <a:rPr lang="en-US" b="1" dirty="0"/>
              <a:t>optional</a:t>
            </a:r>
            <a:r>
              <a:rPr lang="en-US" dirty="0"/>
              <a:t> to report in addition to the two required</a:t>
            </a:r>
          </a:p>
          <a:p>
            <a:pPr marL="1028700" lvl="3" indent="0">
              <a:buNone/>
            </a:pPr>
            <a:endParaRPr lang="en-US" b="1" dirty="0"/>
          </a:p>
          <a:p>
            <a:pPr lvl="1"/>
            <a:r>
              <a:rPr lang="en-US" sz="1600" b="1" dirty="0"/>
              <a:t>Attestations</a:t>
            </a:r>
            <a:endParaRPr lang="en-US" b="1" dirty="0"/>
          </a:p>
          <a:p>
            <a:pPr lvl="2"/>
            <a:r>
              <a:rPr lang="en-US" dirty="0"/>
              <a:t>Modified Information Blocking to distinguish between the OIG Information Blocking Rules</a:t>
            </a:r>
          </a:p>
          <a:p>
            <a:pPr lvl="2"/>
            <a:r>
              <a:rPr lang="en-US" dirty="0"/>
              <a:t>Participants required to attest to conducting risk assessments under Safety Assurance Factors for EHR Resilience Guides (SAFER Guides) </a:t>
            </a:r>
          </a:p>
          <a:p>
            <a:pPr lvl="2"/>
            <a:endParaRPr lang="en-US" b="1" dirty="0"/>
          </a:p>
          <a:p>
            <a:pPr lvl="1"/>
            <a:r>
              <a:rPr lang="en-US" sz="1600" b="1" dirty="0"/>
              <a:t>Provide Patients Electronic Access measure</a:t>
            </a:r>
          </a:p>
          <a:p>
            <a:pPr lvl="2"/>
            <a:r>
              <a:rPr lang="en-US" b="1" dirty="0"/>
              <a:t>Modifying to add January 1</a:t>
            </a:r>
            <a:r>
              <a:rPr lang="en-US" b="1" baseline="30000" dirty="0"/>
              <a:t>st</a:t>
            </a:r>
            <a:r>
              <a:rPr lang="en-US" b="1" dirty="0"/>
              <a:t>, 2016 as the required date for patient access</a:t>
            </a:r>
          </a:p>
          <a:p>
            <a:pPr marL="342900" lvl="1" indent="0">
              <a:buNone/>
            </a:pPr>
            <a:endParaRPr lang="en-US" b="1" dirty="0"/>
          </a:p>
          <a:p>
            <a:pPr lvl="2"/>
            <a:endParaRPr lang="en-US" b="1" dirty="0"/>
          </a:p>
          <a:p>
            <a:pPr marL="685800" lvl="2" indent="0">
              <a:buNone/>
            </a:pPr>
            <a:endParaRPr lang="en-US" b="1" dirty="0"/>
          </a:p>
        </p:txBody>
      </p:sp>
    </p:spTree>
    <p:extLst>
      <p:ext uri="{BB962C8B-B14F-4D97-AF65-F5344CB8AC3E}">
        <p14:creationId xmlns:p14="http://schemas.microsoft.com/office/powerpoint/2010/main" val="4048301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B8C5F-40AE-4732-9381-0A1EEA24219B}"/>
              </a:ext>
            </a:extLst>
          </p:cNvPr>
          <p:cNvSpPr>
            <a:spLocks noGrp="1"/>
          </p:cNvSpPr>
          <p:nvPr>
            <p:ph type="title"/>
          </p:nvPr>
        </p:nvSpPr>
        <p:spPr>
          <a:xfrm>
            <a:off x="628650" y="3172914"/>
            <a:ext cx="7886700" cy="512172"/>
          </a:xfrm>
          <a:effectLst>
            <a:outerShdw blurRad="50800" dist="38100" dir="2700000" algn="tl" rotWithShape="0">
              <a:prstClr val="black">
                <a:alpha val="40000"/>
              </a:prstClr>
            </a:outerShdw>
          </a:effectLst>
        </p:spPr>
        <p:txBody>
          <a:bodyPr/>
          <a:lstStyle/>
          <a:p>
            <a:pPr algn="ctr"/>
            <a:r>
              <a:rPr lang="en-US" dirty="0"/>
              <a:t>MIPs Value Pathways (MVPs) </a:t>
            </a:r>
          </a:p>
        </p:txBody>
      </p:sp>
    </p:spTree>
    <p:extLst>
      <p:ext uri="{BB962C8B-B14F-4D97-AF65-F5344CB8AC3E}">
        <p14:creationId xmlns:p14="http://schemas.microsoft.com/office/powerpoint/2010/main" val="3968824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Value Pathways</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7886700" cy="5162511"/>
          </a:xfrm>
        </p:spPr>
        <p:txBody>
          <a:bodyPr>
            <a:normAutofit/>
          </a:bodyPr>
          <a:lstStyle/>
          <a:p>
            <a:r>
              <a:rPr lang="en-US" b="1" dirty="0"/>
              <a:t>CMS is proposing 7 MVPS to be available for reporting beginning 2023</a:t>
            </a:r>
          </a:p>
          <a:p>
            <a:pPr lvl="1">
              <a:lnSpc>
                <a:spcPct val="107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Rheumatology</a:t>
            </a:r>
          </a:p>
          <a:p>
            <a:pPr lvl="1">
              <a:lnSpc>
                <a:spcPct val="107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Stroke Care and Prevention</a:t>
            </a:r>
          </a:p>
          <a:p>
            <a:pPr lvl="1">
              <a:lnSpc>
                <a:spcPct val="107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Heart Disease</a:t>
            </a:r>
          </a:p>
          <a:p>
            <a:pPr lvl="1">
              <a:lnSpc>
                <a:spcPct val="107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Chronic Disease Management</a:t>
            </a:r>
          </a:p>
          <a:p>
            <a:pPr lvl="1">
              <a:lnSpc>
                <a:spcPct val="107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Emergency Medicine</a:t>
            </a:r>
          </a:p>
          <a:p>
            <a:pPr lvl="1">
              <a:lnSpc>
                <a:spcPct val="107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Lower Extremity Joint Repair</a:t>
            </a:r>
          </a:p>
          <a:p>
            <a:pPr lvl="1">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Anesthesia </a:t>
            </a:r>
            <a:endParaRPr lang="en-US" b="1" dirty="0"/>
          </a:p>
          <a:p>
            <a:r>
              <a:rPr lang="en-US" b="1" dirty="0"/>
              <a:t>MVPs – condition or specialty-specific groups of cost, quality and improvement measures with a foundation of the promoting interoperability category.  </a:t>
            </a:r>
          </a:p>
          <a:p>
            <a:endParaRPr lang="en-US" b="1" dirty="0"/>
          </a:p>
        </p:txBody>
      </p:sp>
    </p:spTree>
    <p:extLst>
      <p:ext uri="{BB962C8B-B14F-4D97-AF65-F5344CB8AC3E}">
        <p14:creationId xmlns:p14="http://schemas.microsoft.com/office/powerpoint/2010/main" val="2402579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Value Pathways</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7886700" cy="5162511"/>
          </a:xfrm>
        </p:spPr>
        <p:txBody>
          <a:bodyPr>
            <a:normAutofit/>
          </a:bodyPr>
          <a:lstStyle/>
          <a:p>
            <a:pPr marL="0" indent="0">
              <a:buNone/>
            </a:pPr>
            <a:r>
              <a:rPr lang="en-US" b="1" dirty="0"/>
              <a:t>CMS intends MVPs to be the future of MIPS reporting, </a:t>
            </a:r>
            <a:r>
              <a:rPr lang="en-US" b="1" i="1" u="sng" dirty="0">
                <a:solidFill>
                  <a:srgbClr val="FFC000"/>
                </a:solidFill>
              </a:rPr>
              <a:t>seeking comment </a:t>
            </a:r>
            <a:r>
              <a:rPr lang="en-US" b="1" dirty="0"/>
              <a:t>on the sunset of traditional MIPS with the end of the 2027 performance period</a:t>
            </a:r>
          </a:p>
          <a:p>
            <a:pPr marL="0" indent="0">
              <a:buNone/>
            </a:pPr>
            <a:endParaRPr lang="en-US" b="1" dirty="0"/>
          </a:p>
          <a:p>
            <a:r>
              <a:rPr lang="en-US" b="1" dirty="0"/>
              <a:t>How are MVPs different than MIPS?</a:t>
            </a:r>
          </a:p>
          <a:p>
            <a:pPr lvl="1"/>
            <a:r>
              <a:rPr lang="en-US" b="1" dirty="0"/>
              <a:t>Clinicians select from a smaller list of measures or activities </a:t>
            </a:r>
          </a:p>
          <a:p>
            <a:pPr lvl="1"/>
            <a:r>
              <a:rPr lang="en-US" b="1" dirty="0"/>
              <a:t>Clinicians will register to report an MVP during the performance year </a:t>
            </a:r>
          </a:p>
          <a:p>
            <a:pPr lvl="2"/>
            <a:r>
              <a:rPr lang="en-US" b="1" dirty="0"/>
              <a:t>Between April 1</a:t>
            </a:r>
            <a:r>
              <a:rPr lang="en-US" b="1" baseline="30000" dirty="0"/>
              <a:t>st</a:t>
            </a:r>
            <a:r>
              <a:rPr lang="en-US" b="1" dirty="0"/>
              <a:t> – November 30</a:t>
            </a:r>
            <a:r>
              <a:rPr lang="en-US" b="1" baseline="30000" dirty="0"/>
              <a:t>th</a:t>
            </a:r>
            <a:r>
              <a:rPr lang="en-US" b="1" dirty="0"/>
              <a:t> </a:t>
            </a:r>
          </a:p>
          <a:p>
            <a:pPr lvl="1"/>
            <a:r>
              <a:rPr lang="en-US" b="1" dirty="0"/>
              <a:t>MVPs require less data submission than traditional MIPS</a:t>
            </a:r>
          </a:p>
          <a:p>
            <a:pPr lvl="2"/>
            <a:r>
              <a:rPr lang="en-US" b="1" dirty="0"/>
              <a:t>CMS calculates administrative claims and Cost measures</a:t>
            </a:r>
          </a:p>
          <a:p>
            <a:pPr lvl="2"/>
            <a:r>
              <a:rPr lang="en-US" b="1" dirty="0"/>
              <a:t>MVPs require fewer quality measures </a:t>
            </a:r>
          </a:p>
          <a:p>
            <a:pPr marL="685800" lvl="2" indent="0">
              <a:buNone/>
            </a:pPr>
            <a:endParaRPr lang="en-US" b="1" dirty="0"/>
          </a:p>
          <a:p>
            <a:pPr marL="0" indent="0">
              <a:buNone/>
            </a:pPr>
            <a:endParaRPr lang="en-US" b="1" dirty="0"/>
          </a:p>
        </p:txBody>
      </p:sp>
    </p:spTree>
    <p:extLst>
      <p:ext uri="{BB962C8B-B14F-4D97-AF65-F5344CB8AC3E}">
        <p14:creationId xmlns:p14="http://schemas.microsoft.com/office/powerpoint/2010/main" val="30449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Value Pathways</a:t>
            </a:r>
          </a:p>
        </p:txBody>
      </p:sp>
      <p:pic>
        <p:nvPicPr>
          <p:cNvPr id="6" name="Picture 5" descr="Graphical user interface&#10;&#10;Description automatically generated">
            <a:extLst>
              <a:ext uri="{FF2B5EF4-FFF2-40B4-BE49-F238E27FC236}">
                <a16:creationId xmlns:a16="http://schemas.microsoft.com/office/drawing/2014/main" id="{1534D805-7C22-4C0F-9EDE-1A4E873F86FC}"/>
              </a:ext>
            </a:extLst>
          </p:cNvPr>
          <p:cNvPicPr/>
          <p:nvPr/>
        </p:nvPicPr>
        <p:blipFill>
          <a:blip r:embed="rId2">
            <a:extLst>
              <a:ext uri="{28A0092B-C50C-407E-A947-70E740481C1C}">
                <a14:useLocalDpi xmlns:a14="http://schemas.microsoft.com/office/drawing/2010/main" val="0"/>
              </a:ext>
            </a:extLst>
          </a:blip>
          <a:stretch>
            <a:fillRect/>
          </a:stretch>
        </p:blipFill>
        <p:spPr>
          <a:xfrm>
            <a:off x="950819" y="1314731"/>
            <a:ext cx="7242362" cy="4575081"/>
          </a:xfrm>
          <a:prstGeom prst="rect">
            <a:avLst/>
          </a:prstGeom>
        </p:spPr>
      </p:pic>
    </p:spTree>
    <p:extLst>
      <p:ext uri="{BB962C8B-B14F-4D97-AF65-F5344CB8AC3E}">
        <p14:creationId xmlns:p14="http://schemas.microsoft.com/office/powerpoint/2010/main" val="3490976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MIPS Value Pathways</a:t>
            </a:r>
          </a:p>
        </p:txBody>
      </p:sp>
      <p:sp>
        <p:nvSpPr>
          <p:cNvPr id="5" name="Content Placeholder 2">
            <a:extLst>
              <a:ext uri="{FF2B5EF4-FFF2-40B4-BE49-F238E27FC236}">
                <a16:creationId xmlns:a16="http://schemas.microsoft.com/office/drawing/2014/main" id="{AB72CF6E-96FB-4256-AD22-2F994164136F}"/>
              </a:ext>
            </a:extLst>
          </p:cNvPr>
          <p:cNvSpPr>
            <a:spLocks noGrp="1"/>
          </p:cNvSpPr>
          <p:nvPr>
            <p:ph idx="1"/>
          </p:nvPr>
        </p:nvSpPr>
        <p:spPr>
          <a:xfrm>
            <a:off x="628650" y="1404543"/>
            <a:ext cx="7886700" cy="5162511"/>
          </a:xfrm>
        </p:spPr>
        <p:txBody>
          <a:bodyPr>
            <a:normAutofit/>
          </a:bodyPr>
          <a:lstStyle/>
          <a:p>
            <a:pPr marL="0" indent="0">
              <a:buNone/>
            </a:pPr>
            <a:r>
              <a:rPr lang="en-US" b="1" dirty="0"/>
              <a:t>Proposed MVP Participation Options</a:t>
            </a:r>
          </a:p>
          <a:p>
            <a:pPr marL="0" indent="0">
              <a:buNone/>
            </a:pPr>
            <a:endParaRPr lang="en-US" b="1" dirty="0"/>
          </a:p>
          <a:p>
            <a:pPr marL="0" indent="0">
              <a:buNone/>
            </a:pPr>
            <a:endParaRPr lang="en-US" b="1" dirty="0"/>
          </a:p>
          <a:p>
            <a:pPr marL="685800" lvl="2" indent="0">
              <a:buNone/>
            </a:pPr>
            <a:endParaRPr lang="en-US" b="1" dirty="0"/>
          </a:p>
          <a:p>
            <a:pPr marL="0" indent="0">
              <a:buNone/>
            </a:pPr>
            <a:endParaRPr lang="en-US" b="1" dirty="0"/>
          </a:p>
        </p:txBody>
      </p:sp>
      <p:graphicFrame>
        <p:nvGraphicFramePr>
          <p:cNvPr id="2" name="Table 2">
            <a:extLst>
              <a:ext uri="{FF2B5EF4-FFF2-40B4-BE49-F238E27FC236}">
                <a16:creationId xmlns:a16="http://schemas.microsoft.com/office/drawing/2014/main" id="{7D924805-944A-4B0F-9B71-41209A9AF32C}"/>
              </a:ext>
            </a:extLst>
          </p:cNvPr>
          <p:cNvGraphicFramePr>
            <a:graphicFrameLocks noGrp="1"/>
          </p:cNvGraphicFramePr>
          <p:nvPr>
            <p:extLst>
              <p:ext uri="{D42A27DB-BD31-4B8C-83A1-F6EECF244321}">
                <p14:modId xmlns:p14="http://schemas.microsoft.com/office/powerpoint/2010/main" val="2733353031"/>
              </p:ext>
            </p:extLst>
          </p:nvPr>
        </p:nvGraphicFramePr>
        <p:xfrm>
          <a:off x="628650" y="1993152"/>
          <a:ext cx="7807138" cy="3333848"/>
        </p:xfrm>
        <a:graphic>
          <a:graphicData uri="http://schemas.openxmlformats.org/drawingml/2006/table">
            <a:tbl>
              <a:tblPr firstRow="1" bandRow="1">
                <a:tableStyleId>{93296810-A885-4BE3-A3E7-6D5BEEA58F35}</a:tableStyleId>
              </a:tblPr>
              <a:tblGrid>
                <a:gridCol w="3835774">
                  <a:extLst>
                    <a:ext uri="{9D8B030D-6E8A-4147-A177-3AD203B41FA5}">
                      <a16:colId xmlns:a16="http://schemas.microsoft.com/office/drawing/2014/main" val="1275899303"/>
                    </a:ext>
                  </a:extLst>
                </a:gridCol>
                <a:gridCol w="3971364">
                  <a:extLst>
                    <a:ext uri="{9D8B030D-6E8A-4147-A177-3AD203B41FA5}">
                      <a16:colId xmlns:a16="http://schemas.microsoft.com/office/drawing/2014/main" val="2496003186"/>
                    </a:ext>
                  </a:extLst>
                </a:gridCol>
              </a:tblGrid>
              <a:tr h="884519">
                <a:tc>
                  <a:txBody>
                    <a:bodyPr/>
                    <a:lstStyle/>
                    <a:p>
                      <a:pPr algn="l" fontAlgn="ctr"/>
                      <a:r>
                        <a:rPr lang="en-US" sz="1600" dirty="0">
                          <a:effectLst/>
                        </a:rPr>
                        <a:t>2023 - 2024 performance years</a:t>
                      </a:r>
                      <a:endParaRPr lang="en-US" sz="1600" dirty="0">
                        <a:effectLst/>
                        <a:latin typeface="open sans" panose="020B0606030504020204" pitchFamily="34" charset="0"/>
                      </a:endParaRPr>
                    </a:p>
                  </a:txBody>
                  <a:tcPr marL="190500" marR="190500" marT="114300" marB="114300" anchor="ctr"/>
                </a:tc>
                <a:tc>
                  <a:txBody>
                    <a:bodyPr/>
                    <a:lstStyle/>
                    <a:p>
                      <a:pPr algn="ctr" fontAlgn="ctr"/>
                      <a:r>
                        <a:rPr lang="en-US" sz="1600" dirty="0">
                          <a:effectLst/>
                        </a:rPr>
                        <a:t>2025 performance year and beyond</a:t>
                      </a:r>
                      <a:endParaRPr lang="en-US" sz="1600" dirty="0">
                        <a:effectLst/>
                        <a:latin typeface="open sans" panose="020B0606030504020204" pitchFamily="34" charset="0"/>
                      </a:endParaRPr>
                    </a:p>
                  </a:txBody>
                  <a:tcPr marL="190500" marR="190500" marT="114300" marB="114300" anchor="ctr"/>
                </a:tc>
                <a:extLst>
                  <a:ext uri="{0D108BD9-81ED-4DB2-BD59-A6C34878D82A}">
                    <a16:rowId xmlns:a16="http://schemas.microsoft.com/office/drawing/2014/main" val="2047272328"/>
                  </a:ext>
                </a:extLst>
              </a:tr>
              <a:tr h="1374883">
                <a:tc>
                  <a:txBody>
                    <a:bodyPr/>
                    <a:lstStyle/>
                    <a:p>
                      <a:pPr marL="285750" indent="-285750" algn="l">
                        <a:buFont typeface="Arial" panose="020B0604020202020204" pitchFamily="34" charset="0"/>
                        <a:buChar char="•"/>
                      </a:pPr>
                      <a:r>
                        <a:rPr lang="en-US" sz="1600" b="0" kern="1200" dirty="0">
                          <a:solidFill>
                            <a:schemeClr val="dk1"/>
                          </a:solidFill>
                          <a:effectLst/>
                        </a:rPr>
                        <a:t>Individual clinicians</a:t>
                      </a:r>
                    </a:p>
                    <a:p>
                      <a:pPr marL="285750" indent="-285750" algn="l">
                        <a:buFont typeface="Arial" panose="020B0604020202020204" pitchFamily="34" charset="0"/>
                        <a:buChar char="•"/>
                      </a:pPr>
                      <a:r>
                        <a:rPr lang="en-US" sz="1600" b="0" kern="1200" dirty="0">
                          <a:solidFill>
                            <a:schemeClr val="dk1"/>
                          </a:solidFill>
                          <a:effectLst/>
                        </a:rPr>
                        <a:t>Single specialty groups</a:t>
                      </a:r>
                    </a:p>
                    <a:p>
                      <a:pPr marL="285750" indent="-285750" algn="l">
                        <a:buFont typeface="Arial" panose="020B0604020202020204" pitchFamily="34" charset="0"/>
                        <a:buChar char="•"/>
                      </a:pPr>
                      <a:r>
                        <a:rPr lang="en-US" sz="1600" b="0" kern="1200" dirty="0">
                          <a:solidFill>
                            <a:schemeClr val="dk1"/>
                          </a:solidFill>
                          <a:effectLst/>
                        </a:rPr>
                        <a:t>Multispecialty groups*</a:t>
                      </a:r>
                    </a:p>
                    <a:p>
                      <a:pPr marL="285750" indent="-285750" algn="l">
                        <a:buFont typeface="Arial" panose="020B0604020202020204" pitchFamily="34" charset="0"/>
                        <a:buChar char="•"/>
                      </a:pPr>
                      <a:r>
                        <a:rPr lang="en-US" sz="1600" b="0" kern="1200" dirty="0">
                          <a:solidFill>
                            <a:schemeClr val="dk1"/>
                          </a:solidFill>
                          <a:effectLst/>
                        </a:rPr>
                        <a:t>Subgroups</a:t>
                      </a:r>
                    </a:p>
                    <a:p>
                      <a:pPr marL="285750" indent="-285750" algn="l">
                        <a:buFont typeface="Arial" panose="020B0604020202020204" pitchFamily="34" charset="0"/>
                        <a:buChar char="•"/>
                      </a:pPr>
                      <a:r>
                        <a:rPr lang="en-US" sz="1600" b="0" kern="1200" dirty="0">
                          <a:solidFill>
                            <a:schemeClr val="dk1"/>
                          </a:solidFill>
                          <a:effectLst/>
                        </a:rPr>
                        <a:t>APM Entities</a:t>
                      </a:r>
                    </a:p>
                    <a:p>
                      <a:pPr algn="ctr"/>
                      <a:endParaRPr lang="en-US" sz="1600" dirty="0"/>
                    </a:p>
                  </a:txBody>
                  <a:tcPr/>
                </a:tc>
                <a:tc>
                  <a:txBody>
                    <a:bodyPr/>
                    <a:lstStyle/>
                    <a:p>
                      <a:pPr marL="285750" indent="-285750" algn="l">
                        <a:buFont typeface="Arial" panose="020B0604020202020204" pitchFamily="34" charset="0"/>
                        <a:buChar char="•"/>
                      </a:pPr>
                      <a:r>
                        <a:rPr lang="en-US" sz="1600" b="0" kern="1200" dirty="0">
                          <a:solidFill>
                            <a:schemeClr val="dk1"/>
                          </a:solidFill>
                          <a:effectLst/>
                        </a:rPr>
                        <a:t>Individual clinicians</a:t>
                      </a:r>
                    </a:p>
                    <a:p>
                      <a:pPr marL="285750" indent="-285750" algn="l">
                        <a:buFont typeface="Arial" panose="020B0604020202020204" pitchFamily="34" charset="0"/>
                        <a:buChar char="•"/>
                      </a:pPr>
                      <a:r>
                        <a:rPr lang="en-US" sz="1600" b="0" kern="1200" dirty="0">
                          <a:solidFill>
                            <a:schemeClr val="dk1"/>
                          </a:solidFill>
                          <a:effectLst/>
                        </a:rPr>
                        <a:t>Single specialty groups</a:t>
                      </a:r>
                    </a:p>
                    <a:p>
                      <a:pPr marL="285750" indent="-285750" algn="l">
                        <a:buFont typeface="Arial" panose="020B0604020202020204" pitchFamily="34" charset="0"/>
                        <a:buChar char="•"/>
                      </a:pPr>
                      <a:r>
                        <a:rPr lang="en-US" sz="1600" b="0" kern="1200" dirty="0">
                          <a:solidFill>
                            <a:schemeClr val="dk1"/>
                          </a:solidFill>
                          <a:effectLst/>
                        </a:rPr>
                        <a:t>Subgroups</a:t>
                      </a:r>
                    </a:p>
                    <a:p>
                      <a:pPr marL="285750" indent="-285750" algn="l">
                        <a:buFont typeface="Arial" panose="020B0604020202020204" pitchFamily="34" charset="0"/>
                        <a:buChar char="•"/>
                      </a:pPr>
                      <a:r>
                        <a:rPr lang="en-US" sz="1600" b="0" kern="1200" dirty="0">
                          <a:solidFill>
                            <a:schemeClr val="dk1"/>
                          </a:solidFill>
                          <a:effectLst/>
                        </a:rPr>
                        <a:t>APM Entities</a:t>
                      </a:r>
                    </a:p>
                    <a:p>
                      <a:pPr algn="ctr"/>
                      <a:endParaRPr lang="en-US" sz="1600" dirty="0"/>
                    </a:p>
                  </a:txBody>
                  <a:tcPr/>
                </a:tc>
                <a:extLst>
                  <a:ext uri="{0D108BD9-81ED-4DB2-BD59-A6C34878D82A}">
                    <a16:rowId xmlns:a16="http://schemas.microsoft.com/office/drawing/2014/main" val="3328275907"/>
                  </a:ext>
                </a:extLst>
              </a:tr>
              <a:tr h="894849">
                <a:tc>
                  <a:txBody>
                    <a:bodyPr/>
                    <a:lstStyle/>
                    <a:p>
                      <a:pPr marL="285750" indent="-285750" algn="ctr">
                        <a:buFont typeface="Arial" panose="020B0604020202020204" pitchFamily="34" charset="0"/>
                        <a:buChar char="•"/>
                      </a:pPr>
                      <a:r>
                        <a:rPr lang="en-US" sz="1600" dirty="0"/>
                        <a:t>Opt-in or Voluntary eligible providers would not be able to report MVPs at first </a:t>
                      </a:r>
                    </a:p>
                  </a:txBody>
                  <a:tcPr/>
                </a:tc>
                <a:tc>
                  <a:txBody>
                    <a:bodyPr/>
                    <a:lstStyle/>
                    <a:p>
                      <a:pPr marL="285750" indent="-285750" algn="ctr">
                        <a:buFont typeface="Arial" panose="020B0604020202020204" pitchFamily="34" charset="0"/>
                        <a:buChar char="•"/>
                      </a:pPr>
                      <a:r>
                        <a:rPr lang="en-US" sz="1600" dirty="0"/>
                        <a:t>Multispecialty groups MUST report via subgroups </a:t>
                      </a:r>
                    </a:p>
                  </a:txBody>
                  <a:tcPr/>
                </a:tc>
                <a:extLst>
                  <a:ext uri="{0D108BD9-81ED-4DB2-BD59-A6C34878D82A}">
                    <a16:rowId xmlns:a16="http://schemas.microsoft.com/office/drawing/2014/main" val="2210267277"/>
                  </a:ext>
                </a:extLst>
              </a:tr>
            </a:tbl>
          </a:graphicData>
        </a:graphic>
      </p:graphicFrame>
    </p:spTree>
    <p:extLst>
      <p:ext uri="{BB962C8B-B14F-4D97-AF65-F5344CB8AC3E}">
        <p14:creationId xmlns:p14="http://schemas.microsoft.com/office/powerpoint/2010/main" val="72870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AA79-36A8-4824-9F59-A1C39E8EF5AF}"/>
              </a:ext>
            </a:extLst>
          </p:cNvPr>
          <p:cNvSpPr>
            <a:spLocks noGrp="1"/>
          </p:cNvSpPr>
          <p:nvPr>
            <p:ph type="title"/>
          </p:nvPr>
        </p:nvSpPr>
        <p:spPr/>
        <p:txBody>
          <a:bodyPr/>
          <a:lstStyle/>
          <a:p>
            <a:r>
              <a:rPr lang="en-US" dirty="0"/>
              <a:t>Comment Period and Final Rule</a:t>
            </a:r>
          </a:p>
        </p:txBody>
      </p:sp>
      <p:sp>
        <p:nvSpPr>
          <p:cNvPr id="3" name="Content Placeholder 2">
            <a:extLst>
              <a:ext uri="{FF2B5EF4-FFF2-40B4-BE49-F238E27FC236}">
                <a16:creationId xmlns:a16="http://schemas.microsoft.com/office/drawing/2014/main" id="{F1684FBD-E972-413B-85DC-66DFD4A8D9F7}"/>
              </a:ext>
            </a:extLst>
          </p:cNvPr>
          <p:cNvSpPr>
            <a:spLocks noGrp="1"/>
          </p:cNvSpPr>
          <p:nvPr>
            <p:ph idx="1"/>
          </p:nvPr>
        </p:nvSpPr>
        <p:spPr/>
        <p:txBody>
          <a:bodyPr/>
          <a:lstStyle/>
          <a:p>
            <a:pPr marL="0" indent="0" algn="ctr">
              <a:buNone/>
            </a:pPr>
            <a:endParaRPr lang="en-US" sz="2400" b="1" dirty="0"/>
          </a:p>
          <a:p>
            <a:pPr marL="0" indent="0" algn="ctr">
              <a:buNone/>
            </a:pPr>
            <a:r>
              <a:rPr lang="en-US" sz="2400" b="1" dirty="0"/>
              <a:t>Comments on the proposed rule are open until </a:t>
            </a:r>
            <a:r>
              <a:rPr lang="en-US" sz="2400" b="1" u="sng" dirty="0">
                <a:solidFill>
                  <a:srgbClr val="79BC61"/>
                </a:solidFill>
              </a:rPr>
              <a:t>September 13</a:t>
            </a:r>
            <a:r>
              <a:rPr lang="en-US" sz="2400" b="1" u="sng" baseline="30000" dirty="0">
                <a:solidFill>
                  <a:srgbClr val="79BC61"/>
                </a:solidFill>
              </a:rPr>
              <a:t>th</a:t>
            </a:r>
          </a:p>
          <a:p>
            <a:pPr algn="ctr"/>
            <a:endParaRPr lang="en-US" dirty="0"/>
          </a:p>
          <a:p>
            <a:pPr marL="0" indent="0" algn="ctr">
              <a:buNone/>
            </a:pPr>
            <a:r>
              <a:rPr lang="en-US" dirty="0">
                <a:solidFill>
                  <a:srgbClr val="FFC000"/>
                </a:solidFill>
                <a:hlinkClick r:id="rId2">
                  <a:extLst>
                    <a:ext uri="{A12FA001-AC4F-418D-AE19-62706E023703}">
                      <ahyp:hlinkClr xmlns:ahyp="http://schemas.microsoft.com/office/drawing/2018/hyperlinkcolor" val="tx"/>
                    </a:ext>
                  </a:extLst>
                </a:hlinkClick>
              </a:rPr>
              <a:t>CLICK HERE for the 2022 Proposed Rule on the Federal Register</a:t>
            </a:r>
            <a:endParaRPr lang="en-US" dirty="0">
              <a:solidFill>
                <a:srgbClr val="FFC000"/>
              </a:solidFill>
            </a:endParaRPr>
          </a:p>
          <a:p>
            <a:pPr algn="ctr"/>
            <a:endParaRPr lang="en-US" dirty="0"/>
          </a:p>
          <a:p>
            <a:pPr marL="0" indent="0" algn="ctr">
              <a:buNone/>
            </a:pPr>
            <a:r>
              <a:rPr lang="en-US" sz="2400" b="1" dirty="0"/>
              <a:t>Final rule is anticipated Nov/Dec</a:t>
            </a:r>
          </a:p>
        </p:txBody>
      </p:sp>
    </p:spTree>
    <p:extLst>
      <p:ext uri="{BB962C8B-B14F-4D97-AF65-F5344CB8AC3E}">
        <p14:creationId xmlns:p14="http://schemas.microsoft.com/office/powerpoint/2010/main" val="1180263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810C-A821-924B-84C3-8BB9BF144338}"/>
              </a:ext>
            </a:extLst>
          </p:cNvPr>
          <p:cNvSpPr>
            <a:spLocks noGrp="1"/>
          </p:cNvSpPr>
          <p:nvPr>
            <p:ph type="ctrTitle"/>
          </p:nvPr>
        </p:nvSpPr>
        <p:spPr>
          <a:xfrm>
            <a:off x="2867025" y="3032239"/>
            <a:ext cx="3409950" cy="793522"/>
          </a:xfrm>
        </p:spPr>
        <p:txBody>
          <a:bodyPr>
            <a:normAutofit/>
          </a:bodyPr>
          <a:lstStyle/>
          <a:p>
            <a:r>
              <a:rPr lang="en-US" dirty="0"/>
              <a:t>Questions?</a:t>
            </a:r>
          </a:p>
        </p:txBody>
      </p:sp>
      <p:sp>
        <p:nvSpPr>
          <p:cNvPr id="3" name="Title 1">
            <a:extLst>
              <a:ext uri="{FF2B5EF4-FFF2-40B4-BE49-F238E27FC236}">
                <a16:creationId xmlns:a16="http://schemas.microsoft.com/office/drawing/2014/main" id="{D8566C15-71C9-4834-BAD3-4757DC144E85}"/>
              </a:ext>
            </a:extLst>
          </p:cNvPr>
          <p:cNvSpPr txBox="1">
            <a:spLocks/>
          </p:cNvSpPr>
          <p:nvPr/>
        </p:nvSpPr>
        <p:spPr>
          <a:xfrm>
            <a:off x="337625" y="3808697"/>
            <a:ext cx="7399606" cy="793522"/>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lang="en-US" sz="4800" b="1" kern="1200">
                <a:solidFill>
                  <a:schemeClr val="bg1"/>
                </a:solidFill>
                <a:latin typeface="Trebuchet MS" panose="020B0703020202090204" pitchFamily="34" charset="0"/>
                <a:ea typeface="+mj-ea"/>
                <a:cs typeface="+mj-cs"/>
              </a:defRPr>
            </a:lvl1pPr>
          </a:lstStyle>
          <a:p>
            <a:pPr algn="ctr"/>
            <a:r>
              <a:rPr lang="en-US" sz="2400" dirty="0"/>
              <a:t>Kayley.Jaquet@advocatercm.com</a:t>
            </a:r>
          </a:p>
        </p:txBody>
      </p:sp>
    </p:spTree>
    <p:extLst>
      <p:ext uri="{BB962C8B-B14F-4D97-AF65-F5344CB8AC3E}">
        <p14:creationId xmlns:p14="http://schemas.microsoft.com/office/powerpoint/2010/main" val="530618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810C-A821-924B-84C3-8BB9BF144338}"/>
              </a:ext>
            </a:extLst>
          </p:cNvPr>
          <p:cNvSpPr>
            <a:spLocks noGrp="1"/>
          </p:cNvSpPr>
          <p:nvPr>
            <p:ph type="ctrTitle"/>
          </p:nvPr>
        </p:nvSpPr>
        <p:spPr>
          <a:xfrm>
            <a:off x="2867025" y="3032239"/>
            <a:ext cx="3409950" cy="793522"/>
          </a:xfrm>
        </p:spPr>
        <p:txBody>
          <a:bodyPr/>
          <a:lstStyle/>
          <a:p>
            <a:r>
              <a:rPr lang="en-US" dirty="0"/>
              <a:t>Thank you!</a:t>
            </a:r>
          </a:p>
        </p:txBody>
      </p:sp>
    </p:spTree>
    <p:extLst>
      <p:ext uri="{BB962C8B-B14F-4D97-AF65-F5344CB8AC3E}">
        <p14:creationId xmlns:p14="http://schemas.microsoft.com/office/powerpoint/2010/main" val="4456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B8C5F-40AE-4732-9381-0A1EEA24219B}"/>
              </a:ext>
            </a:extLst>
          </p:cNvPr>
          <p:cNvSpPr>
            <a:spLocks noGrp="1"/>
          </p:cNvSpPr>
          <p:nvPr>
            <p:ph type="title"/>
          </p:nvPr>
        </p:nvSpPr>
        <p:spPr>
          <a:xfrm>
            <a:off x="628650" y="3172914"/>
            <a:ext cx="7886700" cy="512172"/>
          </a:xfrm>
          <a:effectLst>
            <a:outerShdw blurRad="50800" dist="38100" dir="2700000" algn="tl" rotWithShape="0">
              <a:prstClr val="black">
                <a:alpha val="40000"/>
              </a:prstClr>
            </a:outerShdw>
          </a:effectLst>
        </p:spPr>
        <p:txBody>
          <a:bodyPr/>
          <a:lstStyle/>
          <a:p>
            <a:pPr algn="ctr"/>
            <a:r>
              <a:rPr lang="en-US" sz="4800" dirty="0"/>
              <a:t>Fee Schedule</a:t>
            </a:r>
          </a:p>
        </p:txBody>
      </p:sp>
    </p:spTree>
    <p:extLst>
      <p:ext uri="{BB962C8B-B14F-4D97-AF65-F5344CB8AC3E}">
        <p14:creationId xmlns:p14="http://schemas.microsoft.com/office/powerpoint/2010/main" val="107164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Fee Schedule</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8086142" cy="5042909"/>
          </a:xfrm>
        </p:spPr>
        <p:txBody>
          <a:bodyPr>
            <a:normAutofit/>
          </a:bodyPr>
          <a:lstStyle/>
          <a:p>
            <a:pPr marL="0" indent="0">
              <a:buNone/>
            </a:pPr>
            <a:r>
              <a:rPr lang="en-US" sz="2400" b="1" dirty="0"/>
              <a:t>Proposed Conversion Factor - $33.58 </a:t>
            </a:r>
          </a:p>
          <a:p>
            <a:pPr lvl="1"/>
            <a:r>
              <a:rPr lang="en-US" sz="2000" b="1" dirty="0"/>
              <a:t>Decrease of - $1.31 from 2021 CF of $34.89</a:t>
            </a:r>
          </a:p>
          <a:p>
            <a:pPr lvl="1"/>
            <a:endParaRPr lang="en-US" sz="2000" b="1" dirty="0"/>
          </a:p>
          <a:p>
            <a:r>
              <a:rPr lang="en-US" sz="2300" b="1" dirty="0"/>
              <a:t>Anesthesia Factor - $21.04</a:t>
            </a:r>
          </a:p>
          <a:p>
            <a:pPr lvl="1"/>
            <a:r>
              <a:rPr lang="en-US" sz="2000" b="1" dirty="0"/>
              <a:t>Decrease of - $.52 from 2021 CF of $21.56</a:t>
            </a:r>
          </a:p>
          <a:p>
            <a:pPr marL="342900" lvl="1" indent="0">
              <a:buNone/>
            </a:pPr>
            <a:endParaRPr lang="en-US" b="1" dirty="0"/>
          </a:p>
        </p:txBody>
      </p:sp>
      <p:pic>
        <p:nvPicPr>
          <p:cNvPr id="1026" name="Picture 2">
            <a:extLst>
              <a:ext uri="{FF2B5EF4-FFF2-40B4-BE49-F238E27FC236}">
                <a16:creationId xmlns:a16="http://schemas.microsoft.com/office/drawing/2014/main" id="{39E0D938-F1F2-4109-ADA8-F17D25D2A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3925997"/>
            <a:ext cx="71818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2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Fee Schedule</a:t>
            </a:r>
          </a:p>
        </p:txBody>
      </p:sp>
      <p:sp>
        <p:nvSpPr>
          <p:cNvPr id="5" name="Content Placeholder 2">
            <a:extLst>
              <a:ext uri="{FF2B5EF4-FFF2-40B4-BE49-F238E27FC236}">
                <a16:creationId xmlns:a16="http://schemas.microsoft.com/office/drawing/2014/main" id="{3B84CB72-E46E-4307-ABB1-741EA3962185}"/>
              </a:ext>
            </a:extLst>
          </p:cNvPr>
          <p:cNvSpPr>
            <a:spLocks noGrp="1"/>
          </p:cNvSpPr>
          <p:nvPr>
            <p:ph idx="1"/>
          </p:nvPr>
        </p:nvSpPr>
        <p:spPr>
          <a:xfrm>
            <a:off x="628650" y="1404543"/>
            <a:ext cx="8086142" cy="5042909"/>
          </a:xfrm>
        </p:spPr>
        <p:txBody>
          <a:bodyPr>
            <a:normAutofit/>
          </a:bodyPr>
          <a:lstStyle/>
          <a:p>
            <a:pPr marL="0" indent="0">
              <a:buNone/>
            </a:pPr>
            <a:r>
              <a:rPr lang="en-US" sz="2400" b="1" dirty="0"/>
              <a:t>Why is this happening?</a:t>
            </a:r>
          </a:p>
          <a:p>
            <a:pPr marL="0" indent="0">
              <a:buNone/>
            </a:pPr>
            <a:endParaRPr lang="en-US" sz="2400" b="1" dirty="0"/>
          </a:p>
          <a:p>
            <a:r>
              <a:rPr lang="en-US" sz="2400" b="1" dirty="0"/>
              <a:t> Consolidated Appropriations Act of 2021 temporarily increased the fee schedule by +3.75% for </a:t>
            </a:r>
            <a:r>
              <a:rPr lang="en-US" sz="2400" b="1" u="sng" dirty="0"/>
              <a:t>2021 only</a:t>
            </a:r>
          </a:p>
          <a:p>
            <a:endParaRPr lang="en-US" sz="2400" b="1" u="sng" dirty="0"/>
          </a:p>
          <a:p>
            <a:r>
              <a:rPr lang="en-US" sz="2400" b="1" dirty="0"/>
              <a:t>Budget Neutrality</a:t>
            </a:r>
          </a:p>
          <a:p>
            <a:pPr lvl="1"/>
            <a:r>
              <a:rPr lang="en-US" sz="2100" b="1" dirty="0"/>
              <a:t>‘Misvalued Code’ initiative </a:t>
            </a:r>
          </a:p>
          <a:p>
            <a:pPr lvl="1"/>
            <a:r>
              <a:rPr lang="en-US" sz="2100" b="1" dirty="0"/>
              <a:t>Clinical Labor Pricing update </a:t>
            </a:r>
          </a:p>
          <a:p>
            <a:pPr lvl="2"/>
            <a:r>
              <a:rPr lang="en-US" sz="1800" b="1" dirty="0"/>
              <a:t>Both programs result in impacts to the PE RVU for 2022</a:t>
            </a:r>
          </a:p>
          <a:p>
            <a:endParaRPr lang="en-US" sz="2400" b="1" dirty="0"/>
          </a:p>
          <a:p>
            <a:pPr marL="342900" lvl="1" indent="0">
              <a:buNone/>
            </a:pPr>
            <a:endParaRPr lang="en-US" sz="1700" b="1" dirty="0"/>
          </a:p>
          <a:p>
            <a:pPr marL="342900" lvl="1" indent="0">
              <a:buNone/>
            </a:pPr>
            <a:endParaRPr lang="en-US" b="1" dirty="0"/>
          </a:p>
        </p:txBody>
      </p:sp>
    </p:spTree>
    <p:extLst>
      <p:ext uri="{BB962C8B-B14F-4D97-AF65-F5344CB8AC3E}">
        <p14:creationId xmlns:p14="http://schemas.microsoft.com/office/powerpoint/2010/main" val="412230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34128-0CAD-4847-B60D-53B22A419ADC}"/>
              </a:ext>
            </a:extLst>
          </p:cNvPr>
          <p:cNvSpPr>
            <a:spLocks noGrp="1"/>
          </p:cNvSpPr>
          <p:nvPr>
            <p:ph type="title"/>
          </p:nvPr>
        </p:nvSpPr>
        <p:spPr>
          <a:xfrm>
            <a:off x="628650" y="628651"/>
            <a:ext cx="7886700" cy="512172"/>
          </a:xfrm>
        </p:spPr>
        <p:txBody>
          <a:bodyPr/>
          <a:lstStyle/>
          <a:p>
            <a:r>
              <a:rPr lang="en-US" dirty="0"/>
              <a:t>Fee Schedule – Impact by Specialty</a:t>
            </a:r>
          </a:p>
        </p:txBody>
      </p:sp>
      <p:graphicFrame>
        <p:nvGraphicFramePr>
          <p:cNvPr id="2" name="Content Placeholder 1">
            <a:extLst>
              <a:ext uri="{FF2B5EF4-FFF2-40B4-BE49-F238E27FC236}">
                <a16:creationId xmlns:a16="http://schemas.microsoft.com/office/drawing/2014/main" id="{4F5E5E29-DC92-4930-AED9-64F49513FD94}"/>
              </a:ext>
            </a:extLst>
          </p:cNvPr>
          <p:cNvGraphicFramePr>
            <a:graphicFrameLocks noGrp="1"/>
          </p:cNvGraphicFramePr>
          <p:nvPr>
            <p:ph idx="1"/>
            <p:extLst>
              <p:ext uri="{D42A27DB-BD31-4B8C-83A1-F6EECF244321}">
                <p14:modId xmlns:p14="http://schemas.microsoft.com/office/powerpoint/2010/main" val="1776829519"/>
              </p:ext>
            </p:extLst>
          </p:nvPr>
        </p:nvGraphicFramePr>
        <p:xfrm>
          <a:off x="628650" y="1388262"/>
          <a:ext cx="5397500" cy="4518660"/>
        </p:xfrm>
        <a:graphic>
          <a:graphicData uri="http://schemas.openxmlformats.org/drawingml/2006/table">
            <a:tbl>
              <a:tblPr>
                <a:tableStyleId>{16D9F66E-5EB9-4882-86FB-DCBF35E3C3E4}</a:tableStyleId>
              </a:tblPr>
              <a:tblGrid>
                <a:gridCol w="3235138">
                  <a:extLst>
                    <a:ext uri="{9D8B030D-6E8A-4147-A177-3AD203B41FA5}">
                      <a16:colId xmlns:a16="http://schemas.microsoft.com/office/drawing/2014/main" val="3868633971"/>
                    </a:ext>
                  </a:extLst>
                </a:gridCol>
                <a:gridCol w="2162362">
                  <a:extLst>
                    <a:ext uri="{9D8B030D-6E8A-4147-A177-3AD203B41FA5}">
                      <a16:colId xmlns:a16="http://schemas.microsoft.com/office/drawing/2014/main" val="901457078"/>
                    </a:ext>
                  </a:extLst>
                </a:gridCol>
              </a:tblGrid>
              <a:tr h="200025">
                <a:tc>
                  <a:txBody>
                    <a:bodyPr/>
                    <a:lstStyle/>
                    <a:p>
                      <a:pPr algn="ctr" fontAlgn="ctr"/>
                      <a:r>
                        <a:rPr lang="en-US" sz="1800" b="1" u="none" strike="noStrike" dirty="0">
                          <a:solidFill>
                            <a:schemeClr val="bg1"/>
                          </a:solidFill>
                          <a:effectLst/>
                        </a:rPr>
                        <a:t>Specialty</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79BC61"/>
                    </a:solidFill>
                  </a:tcPr>
                </a:tc>
                <a:tc>
                  <a:txBody>
                    <a:bodyPr/>
                    <a:lstStyle/>
                    <a:p>
                      <a:pPr algn="ctr" fontAlgn="ctr"/>
                      <a:r>
                        <a:rPr lang="en-US" sz="1800" b="1" u="none" strike="noStrike" dirty="0">
                          <a:solidFill>
                            <a:schemeClr val="bg1"/>
                          </a:solidFill>
                          <a:effectLst/>
                        </a:rPr>
                        <a:t>Impact</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79BC61"/>
                    </a:solidFill>
                  </a:tcPr>
                </a:tc>
                <a:extLst>
                  <a:ext uri="{0D108BD9-81ED-4DB2-BD59-A6C34878D82A}">
                    <a16:rowId xmlns:a16="http://schemas.microsoft.com/office/drawing/2014/main" val="2844694033"/>
                  </a:ext>
                </a:extLst>
              </a:tr>
              <a:tr h="200025">
                <a:tc>
                  <a:txBody>
                    <a:bodyPr/>
                    <a:lstStyle/>
                    <a:p>
                      <a:pPr algn="ctr" fontAlgn="ctr"/>
                      <a:r>
                        <a:rPr lang="en-US" sz="1400" b="1" u="none" strike="noStrike" dirty="0">
                          <a:effectLst/>
                        </a:rPr>
                        <a:t>Interventional Radiology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4132597"/>
                  </a:ext>
                </a:extLst>
              </a:tr>
              <a:tr h="200025">
                <a:tc>
                  <a:txBody>
                    <a:bodyPr/>
                    <a:lstStyle/>
                    <a:p>
                      <a:pPr algn="ctr" fontAlgn="ctr"/>
                      <a:r>
                        <a:rPr lang="en-US" sz="1400" b="1" u="none" strike="noStrike" dirty="0">
                          <a:effectLst/>
                        </a:rPr>
                        <a:t>Radiation Oncology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2595695"/>
                  </a:ext>
                </a:extLst>
              </a:tr>
              <a:tr h="200025">
                <a:tc>
                  <a:txBody>
                    <a:bodyPr/>
                    <a:lstStyle/>
                    <a:p>
                      <a:pPr algn="ctr" fontAlgn="ctr"/>
                      <a:r>
                        <a:rPr lang="en-US" sz="1400" b="1" u="none" strike="noStrike" dirty="0">
                          <a:effectLst/>
                        </a:rPr>
                        <a:t>Radiology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6826351"/>
                  </a:ext>
                </a:extLst>
              </a:tr>
              <a:tr h="219075">
                <a:tc>
                  <a:txBody>
                    <a:bodyPr/>
                    <a:lstStyle/>
                    <a:p>
                      <a:pPr algn="ctr" fontAlgn="ctr"/>
                      <a:r>
                        <a:rPr lang="en-US" sz="1400" b="1" u="none" strike="noStrike" dirty="0">
                          <a:effectLst/>
                        </a:rPr>
                        <a:t>Physical/Occupational Therapy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1972777"/>
                  </a:ext>
                </a:extLst>
              </a:tr>
              <a:tr h="200025">
                <a:tc>
                  <a:txBody>
                    <a:bodyPr/>
                    <a:lstStyle/>
                    <a:p>
                      <a:pPr algn="ctr" fontAlgn="ctr"/>
                      <a:r>
                        <a:rPr lang="en-US" sz="1400" b="1" u="none" strike="noStrike" dirty="0">
                          <a:effectLst/>
                        </a:rPr>
                        <a:t>Nuclear Medicine</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37895986"/>
                  </a:ext>
                </a:extLst>
              </a:tr>
              <a:tr h="200025">
                <a:tc>
                  <a:txBody>
                    <a:bodyPr/>
                    <a:lstStyle/>
                    <a:p>
                      <a:pPr algn="ctr" fontAlgn="ctr"/>
                      <a:r>
                        <a:rPr lang="en-US" sz="1400" b="1" u="none" strike="noStrike" dirty="0">
                          <a:effectLst/>
                        </a:rPr>
                        <a:t>General Surgery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0%</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0637052"/>
                  </a:ext>
                </a:extLst>
              </a:tr>
              <a:tr h="200025">
                <a:tc>
                  <a:txBody>
                    <a:bodyPr/>
                    <a:lstStyle/>
                    <a:p>
                      <a:pPr algn="ctr" fontAlgn="ctr"/>
                      <a:r>
                        <a:rPr lang="en-US" sz="1400" b="1" u="none" strike="noStrike" dirty="0">
                          <a:effectLst/>
                        </a:rPr>
                        <a:t>Pathology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0%</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4430082"/>
                  </a:ext>
                </a:extLst>
              </a:tr>
              <a:tr h="200025">
                <a:tc>
                  <a:txBody>
                    <a:bodyPr/>
                    <a:lstStyle/>
                    <a:p>
                      <a:pPr algn="ctr" fontAlgn="ctr"/>
                      <a:r>
                        <a:rPr lang="en-US" sz="1400" b="1" u="none" strike="noStrike" dirty="0">
                          <a:effectLst/>
                        </a:rPr>
                        <a:t>Gastroenterology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0%</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1811967"/>
                  </a:ext>
                </a:extLst>
              </a:tr>
              <a:tr h="200025">
                <a:tc>
                  <a:txBody>
                    <a:bodyPr/>
                    <a:lstStyle/>
                    <a:p>
                      <a:pPr algn="ctr" fontAlgn="ctr"/>
                      <a:r>
                        <a:rPr lang="en-US" sz="1400" b="1" u="none" strike="noStrike" dirty="0">
                          <a:effectLst/>
                        </a:rPr>
                        <a:t>Physician Assistant</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0%</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05785573"/>
                  </a:ext>
                </a:extLst>
              </a:tr>
              <a:tr h="200025">
                <a:tc>
                  <a:txBody>
                    <a:bodyPr/>
                    <a:lstStyle/>
                    <a:p>
                      <a:pPr algn="ctr" fontAlgn="ctr"/>
                      <a:r>
                        <a:rPr lang="en-US" sz="1400" b="1" u="none" strike="noStrike" dirty="0">
                          <a:effectLst/>
                        </a:rPr>
                        <a:t>Allergy/Immunology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0%</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11676434"/>
                  </a:ext>
                </a:extLst>
              </a:tr>
              <a:tr h="200025">
                <a:tc>
                  <a:txBody>
                    <a:bodyPr/>
                    <a:lstStyle/>
                    <a:p>
                      <a:pPr algn="ctr" fontAlgn="ctr"/>
                      <a:r>
                        <a:rPr lang="en-US" sz="1400" b="1" u="none" strike="noStrike" dirty="0">
                          <a:effectLst/>
                        </a:rPr>
                        <a:t>Family Practice</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89343355"/>
                  </a:ext>
                </a:extLst>
              </a:tr>
              <a:tr h="200025">
                <a:tc>
                  <a:txBody>
                    <a:bodyPr/>
                    <a:lstStyle/>
                    <a:p>
                      <a:pPr algn="ctr" fontAlgn="ctr"/>
                      <a:r>
                        <a:rPr lang="en-US" sz="1400" b="1" u="none" strike="noStrike" dirty="0">
                          <a:effectLst/>
                        </a:rPr>
                        <a:t>Anesthesiology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8977252"/>
                  </a:ext>
                </a:extLst>
              </a:tr>
              <a:tr h="200025">
                <a:tc>
                  <a:txBody>
                    <a:bodyPr/>
                    <a:lstStyle/>
                    <a:p>
                      <a:pPr algn="ctr" fontAlgn="ctr"/>
                      <a:r>
                        <a:rPr lang="en-US" sz="1400" b="1" u="none" strike="noStrike" dirty="0">
                          <a:effectLst/>
                        </a:rPr>
                        <a:t>Nurse Anes. / Anes. Assistants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4798004"/>
                  </a:ext>
                </a:extLst>
              </a:tr>
              <a:tr h="200025">
                <a:tc>
                  <a:txBody>
                    <a:bodyPr/>
                    <a:lstStyle/>
                    <a:p>
                      <a:pPr algn="ctr" fontAlgn="ctr"/>
                      <a:r>
                        <a:rPr lang="en-US" sz="1400" b="1" i="0" u="none" strike="noStrike" dirty="0">
                          <a:solidFill>
                            <a:srgbClr val="000000"/>
                          </a:solidFill>
                          <a:effectLst/>
                          <a:latin typeface="+mj-lt"/>
                        </a:rPr>
                        <a:t>Endocrinology</a:t>
                      </a:r>
                    </a:p>
                  </a:txBody>
                  <a:tcPr marL="9525" marR="9525" marT="9525" marB="0" anchor="ctr"/>
                </a:tc>
                <a:tc>
                  <a:txBody>
                    <a:bodyPr/>
                    <a:lstStyle/>
                    <a:p>
                      <a:pPr algn="ctr" fontAlgn="ctr"/>
                      <a:r>
                        <a:rPr lang="en-US" sz="1400" b="1"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121899771"/>
                  </a:ext>
                </a:extLst>
              </a:tr>
              <a:tr h="200025">
                <a:tc>
                  <a:txBody>
                    <a:bodyPr/>
                    <a:lstStyle/>
                    <a:p>
                      <a:pPr algn="ctr" fontAlgn="ctr"/>
                      <a:r>
                        <a:rPr lang="en-US" sz="1400" b="1" u="none" strike="noStrike" dirty="0">
                          <a:effectLst/>
                        </a:rPr>
                        <a:t>Orthopedic Surgery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97753518"/>
                  </a:ext>
                </a:extLst>
              </a:tr>
              <a:tr h="200025">
                <a:tc>
                  <a:txBody>
                    <a:bodyPr/>
                    <a:lstStyle/>
                    <a:p>
                      <a:pPr algn="ctr" fontAlgn="ctr"/>
                      <a:r>
                        <a:rPr lang="en-US" sz="1400" b="1" u="none" strike="noStrike" dirty="0">
                          <a:effectLst/>
                        </a:rPr>
                        <a:t>Hand Surgery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27150323"/>
                  </a:ext>
                </a:extLst>
              </a:tr>
              <a:tr h="200025">
                <a:tc>
                  <a:txBody>
                    <a:bodyPr/>
                    <a:lstStyle/>
                    <a:p>
                      <a:pPr algn="ctr" fontAlgn="ctr"/>
                      <a:r>
                        <a:rPr lang="en-US" sz="1400" b="1" u="none" strike="noStrike" dirty="0">
                          <a:effectLst/>
                        </a:rPr>
                        <a:t>Dermatology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42788874"/>
                  </a:ext>
                </a:extLst>
              </a:tr>
              <a:tr h="200025">
                <a:tc>
                  <a:txBody>
                    <a:bodyPr/>
                    <a:lstStyle/>
                    <a:p>
                      <a:pPr algn="ctr" fontAlgn="ctr"/>
                      <a:r>
                        <a:rPr lang="en-US" sz="1400" b="1" u="none" strike="noStrike" dirty="0">
                          <a:effectLst/>
                        </a:rPr>
                        <a:t>Podiatry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2821890"/>
                  </a:ext>
                </a:extLst>
              </a:tr>
              <a:tr h="200025">
                <a:tc>
                  <a:txBody>
                    <a:bodyPr/>
                    <a:lstStyle/>
                    <a:p>
                      <a:pPr algn="ctr" fontAlgn="ctr"/>
                      <a:r>
                        <a:rPr lang="en-US" sz="1400" b="1" i="0" u="none" strike="noStrike" dirty="0">
                          <a:solidFill>
                            <a:srgbClr val="000000"/>
                          </a:solidFill>
                          <a:effectLst/>
                          <a:latin typeface="+mn-lt"/>
                        </a:rPr>
                        <a:t>Diagnostic Testing Facility</a:t>
                      </a:r>
                    </a:p>
                  </a:txBody>
                  <a:tcPr marL="9525" marR="9525" marT="9525" marB="0" anchor="ctr"/>
                </a:tc>
                <a:tc>
                  <a:txBody>
                    <a:bodyPr/>
                    <a:lstStyle/>
                    <a:p>
                      <a:pPr algn="ctr" fontAlgn="ctr"/>
                      <a:r>
                        <a:rPr lang="en-US" sz="1400" b="1" i="0" u="none" strike="noStrike" dirty="0">
                          <a:solidFill>
                            <a:srgbClr val="000000"/>
                          </a:solidFill>
                          <a:effectLst/>
                          <a:latin typeface="+mn-lt"/>
                        </a:rPr>
                        <a:t>5%</a:t>
                      </a:r>
                    </a:p>
                  </a:txBody>
                  <a:tcPr marL="9525" marR="9525" marT="9525" marB="0" anchor="ctr"/>
                </a:tc>
                <a:extLst>
                  <a:ext uri="{0D108BD9-81ED-4DB2-BD59-A6C34878D82A}">
                    <a16:rowId xmlns:a16="http://schemas.microsoft.com/office/drawing/2014/main" val="2101060807"/>
                  </a:ext>
                </a:extLst>
              </a:tr>
            </a:tbl>
          </a:graphicData>
        </a:graphic>
      </p:graphicFrame>
      <p:sp>
        <p:nvSpPr>
          <p:cNvPr id="6" name="Content Placeholder 2">
            <a:extLst>
              <a:ext uri="{FF2B5EF4-FFF2-40B4-BE49-F238E27FC236}">
                <a16:creationId xmlns:a16="http://schemas.microsoft.com/office/drawing/2014/main" id="{220E9BF9-29D9-406A-B936-CC8B4B6F0CB8}"/>
              </a:ext>
            </a:extLst>
          </p:cNvPr>
          <p:cNvSpPr txBox="1">
            <a:spLocks/>
          </p:cNvSpPr>
          <p:nvPr/>
        </p:nvSpPr>
        <p:spPr>
          <a:xfrm>
            <a:off x="6167718" y="1404544"/>
            <a:ext cx="2547074" cy="4431480"/>
          </a:xfrm>
          <a:prstGeom prst="rect">
            <a:avLst/>
          </a:prstGeom>
        </p:spPr>
        <p:txBody>
          <a:bodyPr vert="horz" lIns="0" tIns="0" rIns="0" bIns="0" rtlCol="0" anchor="t">
            <a:normAutofit lnSpcReduction="10000"/>
          </a:bodyPr>
          <a:lstStyle>
            <a:lvl1pPr marL="171450" indent="-171450" algn="l" defTabSz="685800" rtl="0" eaLnBrk="1" latinLnBrk="0" hangingPunct="1">
              <a:lnSpc>
                <a:spcPct val="100000"/>
              </a:lnSpc>
              <a:spcBef>
                <a:spcPts val="80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100000"/>
              </a:lnSpc>
              <a:spcBef>
                <a:spcPts val="800"/>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800"/>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800"/>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100000"/>
              </a:lnSpc>
              <a:spcBef>
                <a:spcPts val="800"/>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pPr marL="0" indent="0">
              <a:buNone/>
            </a:pPr>
            <a:r>
              <a:rPr lang="en-US" sz="1600" b="1" dirty="0"/>
              <a:t>Full impact table available </a:t>
            </a:r>
            <a:r>
              <a:rPr lang="en-US" sz="1600" b="1" dirty="0" err="1"/>
              <a:t>pg</a:t>
            </a:r>
            <a:r>
              <a:rPr lang="en-US" sz="1600" b="1" dirty="0"/>
              <a:t> 460 of rule</a:t>
            </a:r>
          </a:p>
          <a:p>
            <a:pPr marL="342900" lvl="1" indent="0">
              <a:buFont typeface="Arial" panose="020B0604020202020204" pitchFamily="34" charset="0"/>
              <a:buNone/>
            </a:pPr>
            <a:endParaRPr lang="en-US" sz="1700" b="1" dirty="0"/>
          </a:p>
          <a:p>
            <a:pPr marL="342900" lvl="1" indent="0">
              <a:buFont typeface="Arial" panose="020B0604020202020204" pitchFamily="34" charset="0"/>
              <a:buNone/>
            </a:pPr>
            <a:endParaRPr lang="en-US" b="1" dirty="0"/>
          </a:p>
        </p:txBody>
      </p:sp>
    </p:spTree>
    <p:extLst>
      <p:ext uri="{BB962C8B-B14F-4D97-AF65-F5344CB8AC3E}">
        <p14:creationId xmlns:p14="http://schemas.microsoft.com/office/powerpoint/2010/main" val="74748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B8C5F-40AE-4732-9381-0A1EEA24219B}"/>
              </a:ext>
            </a:extLst>
          </p:cNvPr>
          <p:cNvSpPr>
            <a:spLocks noGrp="1"/>
          </p:cNvSpPr>
          <p:nvPr>
            <p:ph type="title"/>
          </p:nvPr>
        </p:nvSpPr>
        <p:spPr>
          <a:xfrm>
            <a:off x="628650" y="2832254"/>
            <a:ext cx="7886700" cy="512172"/>
          </a:xfrm>
          <a:effectLst>
            <a:outerShdw blurRad="50800" dist="38100" dir="2700000" algn="tl" rotWithShape="0">
              <a:prstClr val="black">
                <a:alpha val="40000"/>
              </a:prstClr>
            </a:outerShdw>
          </a:effectLst>
        </p:spPr>
        <p:txBody>
          <a:bodyPr/>
          <a:lstStyle/>
          <a:p>
            <a:pPr algn="ctr"/>
            <a:r>
              <a:rPr lang="en-US" sz="4000" dirty="0"/>
              <a:t>Appropriate Use Criteria/Clinical Decision Support (AUC/CDS)</a:t>
            </a:r>
          </a:p>
        </p:txBody>
      </p:sp>
    </p:spTree>
    <p:extLst>
      <p:ext uri="{BB962C8B-B14F-4D97-AF65-F5344CB8AC3E}">
        <p14:creationId xmlns:p14="http://schemas.microsoft.com/office/powerpoint/2010/main" val="175041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34AC-5202-4A5B-8CB7-F6FC7AB92E1B}"/>
              </a:ext>
            </a:extLst>
          </p:cNvPr>
          <p:cNvSpPr>
            <a:spLocks noGrp="1"/>
          </p:cNvSpPr>
          <p:nvPr>
            <p:ph type="title"/>
          </p:nvPr>
        </p:nvSpPr>
        <p:spPr/>
        <p:txBody>
          <a:bodyPr/>
          <a:lstStyle/>
          <a:p>
            <a:r>
              <a:rPr lang="en-US" dirty="0"/>
              <a:t>AUC/CDS</a:t>
            </a:r>
          </a:p>
        </p:txBody>
      </p:sp>
      <p:sp>
        <p:nvSpPr>
          <p:cNvPr id="4" name="Content Placeholder 2">
            <a:extLst>
              <a:ext uri="{FF2B5EF4-FFF2-40B4-BE49-F238E27FC236}">
                <a16:creationId xmlns:a16="http://schemas.microsoft.com/office/drawing/2014/main" id="{45F78ECD-D5CF-4649-8A86-93CB6699F259}"/>
              </a:ext>
            </a:extLst>
          </p:cNvPr>
          <p:cNvSpPr>
            <a:spLocks noGrp="1"/>
          </p:cNvSpPr>
          <p:nvPr>
            <p:ph idx="1"/>
          </p:nvPr>
        </p:nvSpPr>
        <p:spPr>
          <a:xfrm>
            <a:off x="628650" y="1404543"/>
            <a:ext cx="8086142" cy="5042909"/>
          </a:xfrm>
        </p:spPr>
        <p:txBody>
          <a:bodyPr>
            <a:normAutofit/>
          </a:bodyPr>
          <a:lstStyle/>
          <a:p>
            <a:pPr marL="0" indent="0">
              <a:buNone/>
            </a:pPr>
            <a:r>
              <a:rPr lang="en-US" b="1" dirty="0"/>
              <a:t>2014 PAMA Mandate requires CMS to create regulations </a:t>
            </a:r>
            <a:r>
              <a:rPr lang="en-US" b="1" u="sng" dirty="0">
                <a:solidFill>
                  <a:schemeClr val="accent4"/>
                </a:solidFill>
              </a:rPr>
              <a:t>requiring</a:t>
            </a:r>
            <a:r>
              <a:rPr lang="en-US" b="1" dirty="0"/>
              <a:t> ordering providers to consult appropriate use criteria when ordering </a:t>
            </a:r>
            <a:r>
              <a:rPr lang="en-US" b="1" i="1" u="sng" dirty="0"/>
              <a:t>advanced imaging studies </a:t>
            </a:r>
            <a:r>
              <a:rPr lang="en-US" b="1" dirty="0"/>
              <a:t>for Medicare beneficiaries. </a:t>
            </a:r>
          </a:p>
          <a:p>
            <a:pPr lvl="1"/>
            <a:r>
              <a:rPr lang="en-US" dirty="0"/>
              <a:t>MRIs/MRAs, CTs, PET, Nuclear Medicine </a:t>
            </a:r>
          </a:p>
          <a:p>
            <a:pPr lvl="1"/>
            <a:r>
              <a:rPr lang="en-US" dirty="0"/>
              <a:t>Ordering providers must pass along AUC data (modifiers and g-codes) to furnishing providers to append to claims</a:t>
            </a:r>
          </a:p>
          <a:p>
            <a:pPr lvl="1"/>
            <a:endParaRPr lang="en-US" b="1" dirty="0"/>
          </a:p>
          <a:p>
            <a:r>
              <a:rPr lang="en-US" b="1" dirty="0"/>
              <a:t>Program </a:t>
            </a:r>
            <a:r>
              <a:rPr lang="en-US" b="1" i="1" u="sng" dirty="0"/>
              <a:t>currently</a:t>
            </a:r>
            <a:r>
              <a:rPr lang="en-US" b="1" dirty="0"/>
              <a:t> in an extended operations and testing phase until January 1</a:t>
            </a:r>
            <a:r>
              <a:rPr lang="en-US" b="1" baseline="30000" dirty="0"/>
              <a:t>st</a:t>
            </a:r>
            <a:r>
              <a:rPr lang="en-US" b="1" dirty="0"/>
              <a:t>, 2022</a:t>
            </a:r>
          </a:p>
          <a:p>
            <a:pPr marL="0" indent="0">
              <a:buNone/>
            </a:pPr>
            <a:endParaRPr lang="en-US" b="1" dirty="0"/>
          </a:p>
          <a:p>
            <a:r>
              <a:rPr lang="en-US" b="1" dirty="0"/>
              <a:t>CMS proposing to delay the penalty phase of the program until </a:t>
            </a:r>
            <a:r>
              <a:rPr lang="en-US" b="1" dirty="0">
                <a:solidFill>
                  <a:srgbClr val="FFC000"/>
                </a:solidFill>
              </a:rPr>
              <a:t>January 1</a:t>
            </a:r>
            <a:r>
              <a:rPr lang="en-US" b="1" baseline="30000" dirty="0">
                <a:solidFill>
                  <a:srgbClr val="FFC000"/>
                </a:solidFill>
              </a:rPr>
              <a:t>st</a:t>
            </a:r>
            <a:r>
              <a:rPr lang="en-US" b="1" dirty="0">
                <a:solidFill>
                  <a:srgbClr val="FFC000"/>
                </a:solidFill>
              </a:rPr>
              <a:t>, 2023</a:t>
            </a:r>
          </a:p>
        </p:txBody>
      </p:sp>
    </p:spTree>
    <p:extLst>
      <p:ext uri="{BB962C8B-B14F-4D97-AF65-F5344CB8AC3E}">
        <p14:creationId xmlns:p14="http://schemas.microsoft.com/office/powerpoint/2010/main" val="2352891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63081</TotalTime>
  <Words>2256</Words>
  <Application>Microsoft Office PowerPoint</Application>
  <PresentationFormat>On-screen Show (4:3)</PresentationFormat>
  <Paragraphs>425</Paragraphs>
  <Slides>39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open sans</vt:lpstr>
      <vt:lpstr>Trebuchet MS</vt:lpstr>
      <vt:lpstr>Office Theme</vt:lpstr>
      <vt:lpstr>2022 MPFS  Proposed Rule</vt:lpstr>
      <vt:lpstr>Kayley Jaquet</vt:lpstr>
      <vt:lpstr>Agenda</vt:lpstr>
      <vt:lpstr>Fee Schedule</vt:lpstr>
      <vt:lpstr>Fee Schedule</vt:lpstr>
      <vt:lpstr>Fee Schedule</vt:lpstr>
      <vt:lpstr>Fee Schedule – Impact by Specialty</vt:lpstr>
      <vt:lpstr>Appropriate Use Criteria/Clinical Decision Support (AUC/CDS)</vt:lpstr>
      <vt:lpstr>AUC/CDS</vt:lpstr>
      <vt:lpstr>AUC/CDS</vt:lpstr>
      <vt:lpstr>AUC/CDS</vt:lpstr>
      <vt:lpstr>AUC/CDS</vt:lpstr>
      <vt:lpstr>Telehealth</vt:lpstr>
      <vt:lpstr>Telehealth</vt:lpstr>
      <vt:lpstr>Telehealth</vt:lpstr>
      <vt:lpstr>Evaluation and Management (E/M)    Coding</vt:lpstr>
      <vt:lpstr>E/M Coding</vt:lpstr>
      <vt:lpstr>Scope of Practice</vt:lpstr>
      <vt:lpstr>Physician Assistants</vt:lpstr>
      <vt:lpstr>Quality Payment Program(QPP/MIPs)</vt:lpstr>
      <vt:lpstr>MIPS Program Updates</vt:lpstr>
      <vt:lpstr>MIPS Program Updates</vt:lpstr>
      <vt:lpstr>MIPS Program Updates</vt:lpstr>
      <vt:lpstr>MIPS Program Updates</vt:lpstr>
      <vt:lpstr>MIPS Program Updates</vt:lpstr>
      <vt:lpstr>MIPS Program Updates</vt:lpstr>
      <vt:lpstr>MIPS Program Updates</vt:lpstr>
      <vt:lpstr>MIPS Program Updates</vt:lpstr>
      <vt:lpstr>MIPS Program Updates</vt:lpstr>
      <vt:lpstr>MIPS Program Updates</vt:lpstr>
      <vt:lpstr>MIPS Program Updates</vt:lpstr>
      <vt:lpstr>MIPs Value Pathways (MVPs) </vt:lpstr>
      <vt:lpstr>MIPS Value Pathways</vt:lpstr>
      <vt:lpstr>MIPS Value Pathways</vt:lpstr>
      <vt:lpstr>MIPS Value Pathways</vt:lpstr>
      <vt:lpstr>MIPS Value Pathways</vt:lpstr>
      <vt:lpstr>Comment Period and Final Rule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Linley Myers</dc:creator>
  <cp:lastModifiedBy>Kayley Jaquet</cp:lastModifiedBy>
  <cp:revision>409</cp:revision>
  <dcterms:created xsi:type="dcterms:W3CDTF">2019-04-12T13:00:47Z</dcterms:created>
  <dcterms:modified xsi:type="dcterms:W3CDTF">2021-08-10T18:59:48Z</dcterms:modified>
</cp:coreProperties>
</file>