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30"/>
  </p:notesMasterIdLst>
  <p:sldIdLst>
    <p:sldId id="256" r:id="rId2"/>
    <p:sldId id="258" r:id="rId3"/>
    <p:sldId id="471" r:id="rId4"/>
    <p:sldId id="261" r:id="rId5"/>
    <p:sldId id="264" r:id="rId6"/>
    <p:sldId id="472" r:id="rId7"/>
    <p:sldId id="473" r:id="rId8"/>
    <p:sldId id="474" r:id="rId9"/>
    <p:sldId id="475" r:id="rId10"/>
    <p:sldId id="476" r:id="rId11"/>
    <p:sldId id="477" r:id="rId12"/>
    <p:sldId id="478" r:id="rId13"/>
    <p:sldId id="479" r:id="rId14"/>
    <p:sldId id="480" r:id="rId15"/>
    <p:sldId id="481" r:id="rId16"/>
    <p:sldId id="483" r:id="rId17"/>
    <p:sldId id="484" r:id="rId18"/>
    <p:sldId id="486" r:id="rId19"/>
    <p:sldId id="485" r:id="rId20"/>
    <p:sldId id="487" r:id="rId21"/>
    <p:sldId id="489" r:id="rId22"/>
    <p:sldId id="488" r:id="rId23"/>
    <p:sldId id="490" r:id="rId24"/>
    <p:sldId id="491" r:id="rId25"/>
    <p:sldId id="492" r:id="rId26"/>
    <p:sldId id="493" r:id="rId27"/>
    <p:sldId id="482" r:id="rId28"/>
    <p:sldId id="470"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47C"/>
    <a:srgbClr val="79BC61"/>
    <a:srgbClr val="FBC54B"/>
    <a:srgbClr val="9ADB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9"/>
    <p:restoredTop sz="94712"/>
  </p:normalViewPr>
  <p:slideViewPr>
    <p:cSldViewPr snapToGrid="0" snapToObjects="1">
      <p:cViewPr varScale="1">
        <p:scale>
          <a:sx n="106" d="100"/>
          <a:sy n="106" d="100"/>
        </p:scale>
        <p:origin x="183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52B568-F23C-4B42-A3F7-275C2E56267F}" type="datetimeFigureOut">
              <a:rPr lang="en-US" smtClean="0"/>
              <a:t>6/22/2022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8380C5-A9CD-4B5D-A8E4-FC7301F98996}" type="slidenum">
              <a:rPr lang="en-US" smtClean="0"/>
              <a:t>‹#›</a:t>
            </a:fld>
            <a:endParaRPr lang="en-US"/>
          </a:p>
        </p:txBody>
      </p:sp>
    </p:spTree>
    <p:extLst>
      <p:ext uri="{BB962C8B-B14F-4D97-AF65-F5344CB8AC3E}">
        <p14:creationId xmlns:p14="http://schemas.microsoft.com/office/powerpoint/2010/main" val="2162889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62524"/>
                </a:solidFill>
                <a:effectLst/>
                <a:latin typeface="Arial" panose="020B0604020202020204" pitchFamily="34" charset="0"/>
              </a:rPr>
              <a:t> The declaration provides immunity from liability (except for willful misconduct) for claims of loss caused by, arising out of, relating to, or resulting from the administration or use of covered countermeasures to diseases, threats and conditions identified in the declaration.</a:t>
            </a:r>
            <a:endParaRPr lang="en-US" dirty="0"/>
          </a:p>
        </p:txBody>
      </p:sp>
      <p:sp>
        <p:nvSpPr>
          <p:cNvPr id="4" name="Slide Number Placeholder 3"/>
          <p:cNvSpPr>
            <a:spLocks noGrp="1"/>
          </p:cNvSpPr>
          <p:nvPr>
            <p:ph type="sldNum" sz="quarter" idx="5"/>
          </p:nvPr>
        </p:nvSpPr>
        <p:spPr/>
        <p:txBody>
          <a:bodyPr/>
          <a:lstStyle/>
          <a:p>
            <a:fld id="{2F8380C5-A9CD-4B5D-A8E4-FC7301F98996}" type="slidenum">
              <a:rPr lang="en-US" smtClean="0"/>
              <a:t>8</a:t>
            </a:fld>
            <a:endParaRPr lang="en-US"/>
          </a:p>
        </p:txBody>
      </p:sp>
    </p:spTree>
    <p:extLst>
      <p:ext uri="{BB962C8B-B14F-4D97-AF65-F5344CB8AC3E}">
        <p14:creationId xmlns:p14="http://schemas.microsoft.com/office/powerpoint/2010/main" val="174665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54466ECC-DD74-6A44-AF2A-EBF149B9B8F9}"/>
              </a:ext>
            </a:extLst>
          </p:cNvPr>
          <p:cNvPicPr>
            <a:picLocks noChangeAspect="1"/>
          </p:cNvPicPr>
          <p:nvPr userDrawn="1"/>
        </p:nvPicPr>
        <p:blipFill>
          <a:blip r:embed="rId2">
            <a:alphaModFix amt="30000"/>
          </a:blip>
          <a:stretch>
            <a:fillRect/>
          </a:stretch>
        </p:blipFill>
        <p:spPr>
          <a:xfrm>
            <a:off x="6803940" y="4899990"/>
            <a:ext cx="2340059" cy="1958009"/>
          </a:xfrm>
          <a:prstGeom prst="rect">
            <a:avLst/>
          </a:prstGeom>
        </p:spPr>
      </p:pic>
      <p:sp>
        <p:nvSpPr>
          <p:cNvPr id="2" name="Title 1">
            <a:extLst>
              <a:ext uri="{FF2B5EF4-FFF2-40B4-BE49-F238E27FC236}">
                <a16:creationId xmlns:a16="http://schemas.microsoft.com/office/drawing/2014/main" id="{9DF02477-A5E4-BC42-A31F-A97C27651294}"/>
              </a:ext>
            </a:extLst>
          </p:cNvPr>
          <p:cNvSpPr>
            <a:spLocks noGrp="1"/>
          </p:cNvSpPr>
          <p:nvPr>
            <p:ph type="ctrTitle"/>
          </p:nvPr>
        </p:nvSpPr>
        <p:spPr>
          <a:xfrm>
            <a:off x="628650" y="1514249"/>
            <a:ext cx="6858000" cy="1381124"/>
          </a:xfrm>
        </p:spPr>
        <p:txBody>
          <a:bodyPr lIns="0" tIns="0" rIns="0" anchor="t">
            <a:normAutofit/>
          </a:bodyPr>
          <a:lstStyle>
            <a:lvl1pPr algn="l">
              <a:defRPr sz="4800">
                <a:solidFill>
                  <a:srgbClr val="00547C"/>
                </a:solidFill>
              </a:defRPr>
            </a:lvl1pPr>
          </a:lstStyle>
          <a:p>
            <a:r>
              <a:rPr lang="en-US" dirty="0"/>
              <a:t>Click to edit Master title style</a:t>
            </a:r>
          </a:p>
        </p:txBody>
      </p:sp>
      <p:sp>
        <p:nvSpPr>
          <p:cNvPr id="3" name="Subtitle 2">
            <a:extLst>
              <a:ext uri="{FF2B5EF4-FFF2-40B4-BE49-F238E27FC236}">
                <a16:creationId xmlns:a16="http://schemas.microsoft.com/office/drawing/2014/main" id="{DA196790-70E0-954C-91A5-8BB54C4EC8D1}"/>
              </a:ext>
            </a:extLst>
          </p:cNvPr>
          <p:cNvSpPr>
            <a:spLocks noGrp="1"/>
          </p:cNvSpPr>
          <p:nvPr>
            <p:ph type="subTitle" idx="1"/>
          </p:nvPr>
        </p:nvSpPr>
        <p:spPr>
          <a:xfrm>
            <a:off x="628650" y="3192735"/>
            <a:ext cx="6858000" cy="365125"/>
          </a:xfrm>
        </p:spPr>
        <p:txBody>
          <a:bodyPr lIns="0" tIns="0" rIns="0">
            <a:normAutofit/>
          </a:bodyPr>
          <a:lstStyle>
            <a:lvl1pPr marL="0" indent="0" algn="l">
              <a:buNone/>
              <a:defRPr sz="2400" b="1">
                <a:solidFill>
                  <a:srgbClr val="79BC61"/>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4" name="Date Placeholder 3">
            <a:extLst>
              <a:ext uri="{FF2B5EF4-FFF2-40B4-BE49-F238E27FC236}">
                <a16:creationId xmlns:a16="http://schemas.microsoft.com/office/drawing/2014/main" id="{F503F093-E74B-DA4D-8772-C0A037ADAC7A}"/>
              </a:ext>
            </a:extLst>
          </p:cNvPr>
          <p:cNvSpPr>
            <a:spLocks noGrp="1"/>
          </p:cNvSpPr>
          <p:nvPr>
            <p:ph type="dt" sz="half" idx="10"/>
          </p:nvPr>
        </p:nvSpPr>
        <p:spPr/>
        <p:txBody>
          <a:bodyPr/>
          <a:lstStyle/>
          <a:p>
            <a:fld id="{92D76D77-CCB4-3849-A8DF-B0A125267C7D}" type="datetimeFigureOut">
              <a:rPr lang="en-US" smtClean="0"/>
              <a:t>6/22/2022</a:t>
            </a:fld>
            <a:endParaRPr lang="en-US"/>
          </a:p>
        </p:txBody>
      </p:sp>
      <p:sp>
        <p:nvSpPr>
          <p:cNvPr id="5" name="Footer Placeholder 4">
            <a:extLst>
              <a:ext uri="{FF2B5EF4-FFF2-40B4-BE49-F238E27FC236}">
                <a16:creationId xmlns:a16="http://schemas.microsoft.com/office/drawing/2014/main" id="{4A08F82A-798A-1243-AB2B-9C974621A7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A0D38F-9DF2-6543-9D65-DF4BA3D4612D}"/>
              </a:ext>
            </a:extLst>
          </p:cNvPr>
          <p:cNvSpPr>
            <a:spLocks noGrp="1"/>
          </p:cNvSpPr>
          <p:nvPr>
            <p:ph type="sldNum" sz="quarter" idx="12"/>
          </p:nvPr>
        </p:nvSpPr>
        <p:spPr/>
        <p:txBody>
          <a:bodyPr/>
          <a:lstStyle/>
          <a:p>
            <a:fld id="{A1213175-95A7-3343-B72B-26492C4DCE35}" type="slidenum">
              <a:rPr lang="en-US" smtClean="0"/>
              <a:t>‹#›</a:t>
            </a:fld>
            <a:endParaRPr lang="en-US"/>
          </a:p>
        </p:txBody>
      </p:sp>
      <p:pic>
        <p:nvPicPr>
          <p:cNvPr id="16" name="Picture 15">
            <a:extLst>
              <a:ext uri="{FF2B5EF4-FFF2-40B4-BE49-F238E27FC236}">
                <a16:creationId xmlns:a16="http://schemas.microsoft.com/office/drawing/2014/main" id="{C8B3ACF3-F6D0-EE45-8D8F-F9A2DEDC2364}"/>
              </a:ext>
            </a:extLst>
          </p:cNvPr>
          <p:cNvPicPr>
            <a:picLocks noChangeAspect="1"/>
          </p:cNvPicPr>
          <p:nvPr userDrawn="1"/>
        </p:nvPicPr>
        <p:blipFill>
          <a:blip r:embed="rId2">
            <a:alphaModFix amt="16000"/>
          </a:blip>
          <a:stretch>
            <a:fillRect/>
          </a:stretch>
        </p:blipFill>
        <p:spPr>
          <a:xfrm>
            <a:off x="5355518" y="5721600"/>
            <a:ext cx="1092490" cy="914125"/>
          </a:xfrm>
          <a:prstGeom prst="rect">
            <a:avLst/>
          </a:prstGeom>
        </p:spPr>
      </p:pic>
      <p:pic>
        <p:nvPicPr>
          <p:cNvPr id="17" name="Picture 16">
            <a:extLst>
              <a:ext uri="{FF2B5EF4-FFF2-40B4-BE49-F238E27FC236}">
                <a16:creationId xmlns:a16="http://schemas.microsoft.com/office/drawing/2014/main" id="{DA41DC2D-8B4B-D346-8FFF-5F5AEF650FA4}"/>
              </a:ext>
            </a:extLst>
          </p:cNvPr>
          <p:cNvPicPr>
            <a:picLocks noChangeAspect="1"/>
          </p:cNvPicPr>
          <p:nvPr userDrawn="1"/>
        </p:nvPicPr>
        <p:blipFill>
          <a:blip r:embed="rId2">
            <a:alphaModFix amt="16000"/>
          </a:blip>
          <a:stretch>
            <a:fillRect/>
          </a:stretch>
        </p:blipFill>
        <p:spPr>
          <a:xfrm>
            <a:off x="8524799" y="4636277"/>
            <a:ext cx="606322" cy="507331"/>
          </a:xfrm>
          <a:prstGeom prst="rect">
            <a:avLst/>
          </a:prstGeom>
        </p:spPr>
      </p:pic>
      <p:pic>
        <p:nvPicPr>
          <p:cNvPr id="19" name="Picture 18">
            <a:extLst>
              <a:ext uri="{FF2B5EF4-FFF2-40B4-BE49-F238E27FC236}">
                <a16:creationId xmlns:a16="http://schemas.microsoft.com/office/drawing/2014/main" id="{BE4947B7-9903-1140-96CC-F7D03CF22859}"/>
              </a:ext>
            </a:extLst>
          </p:cNvPr>
          <p:cNvPicPr>
            <a:picLocks noChangeAspect="1"/>
          </p:cNvPicPr>
          <p:nvPr userDrawn="1"/>
        </p:nvPicPr>
        <p:blipFill>
          <a:blip r:embed="rId3">
            <a:alphaModFix amt="17000"/>
          </a:blip>
          <a:stretch>
            <a:fillRect/>
          </a:stretch>
        </p:blipFill>
        <p:spPr>
          <a:xfrm>
            <a:off x="6303891" y="5292712"/>
            <a:ext cx="622300" cy="520700"/>
          </a:xfrm>
          <a:prstGeom prst="rect">
            <a:avLst/>
          </a:prstGeom>
        </p:spPr>
      </p:pic>
      <p:pic>
        <p:nvPicPr>
          <p:cNvPr id="20" name="Picture 19">
            <a:extLst>
              <a:ext uri="{FF2B5EF4-FFF2-40B4-BE49-F238E27FC236}">
                <a16:creationId xmlns:a16="http://schemas.microsoft.com/office/drawing/2014/main" id="{54AD1172-F4B4-0445-A691-180ECF3FF163}"/>
              </a:ext>
            </a:extLst>
          </p:cNvPr>
          <p:cNvPicPr>
            <a:picLocks noChangeAspect="1"/>
          </p:cNvPicPr>
          <p:nvPr userDrawn="1"/>
        </p:nvPicPr>
        <p:blipFill>
          <a:blip r:embed="rId3">
            <a:alphaModFix amt="76000"/>
          </a:blip>
          <a:stretch>
            <a:fillRect/>
          </a:stretch>
        </p:blipFill>
        <p:spPr>
          <a:xfrm>
            <a:off x="8087512" y="4379759"/>
            <a:ext cx="338386" cy="283139"/>
          </a:xfrm>
          <a:prstGeom prst="rect">
            <a:avLst/>
          </a:prstGeom>
        </p:spPr>
      </p:pic>
      <p:pic>
        <p:nvPicPr>
          <p:cNvPr id="21" name="Picture 20">
            <a:extLst>
              <a:ext uri="{FF2B5EF4-FFF2-40B4-BE49-F238E27FC236}">
                <a16:creationId xmlns:a16="http://schemas.microsoft.com/office/drawing/2014/main" id="{66EDADAA-8DD7-E34A-B2B8-6FCC21339B3A}"/>
              </a:ext>
            </a:extLst>
          </p:cNvPr>
          <p:cNvPicPr>
            <a:picLocks noChangeAspect="1"/>
          </p:cNvPicPr>
          <p:nvPr userDrawn="1"/>
        </p:nvPicPr>
        <p:blipFill>
          <a:blip r:embed="rId3">
            <a:alphaModFix amt="76000"/>
          </a:blip>
          <a:stretch>
            <a:fillRect/>
          </a:stretch>
        </p:blipFill>
        <p:spPr>
          <a:xfrm>
            <a:off x="8657785" y="5330904"/>
            <a:ext cx="257108" cy="215131"/>
          </a:xfrm>
          <a:prstGeom prst="rect">
            <a:avLst/>
          </a:prstGeom>
        </p:spPr>
      </p:pic>
      <p:pic>
        <p:nvPicPr>
          <p:cNvPr id="22" name="Picture 21">
            <a:extLst>
              <a:ext uri="{FF2B5EF4-FFF2-40B4-BE49-F238E27FC236}">
                <a16:creationId xmlns:a16="http://schemas.microsoft.com/office/drawing/2014/main" id="{C32CD23E-547C-1F4C-9AA4-B5A8A2648A6E}"/>
              </a:ext>
            </a:extLst>
          </p:cNvPr>
          <p:cNvPicPr>
            <a:picLocks noChangeAspect="1"/>
          </p:cNvPicPr>
          <p:nvPr userDrawn="1"/>
        </p:nvPicPr>
        <p:blipFill>
          <a:blip r:embed="rId3">
            <a:alphaModFix amt="54000"/>
          </a:blip>
          <a:stretch>
            <a:fillRect/>
          </a:stretch>
        </p:blipFill>
        <p:spPr>
          <a:xfrm>
            <a:off x="6664254" y="5517042"/>
            <a:ext cx="436369" cy="365125"/>
          </a:xfrm>
          <a:prstGeom prst="rect">
            <a:avLst/>
          </a:prstGeom>
        </p:spPr>
      </p:pic>
      <p:pic>
        <p:nvPicPr>
          <p:cNvPr id="23" name="Picture 22">
            <a:extLst>
              <a:ext uri="{FF2B5EF4-FFF2-40B4-BE49-F238E27FC236}">
                <a16:creationId xmlns:a16="http://schemas.microsoft.com/office/drawing/2014/main" id="{942BDE3D-375E-5B42-AAE3-5348507153F2}"/>
              </a:ext>
            </a:extLst>
          </p:cNvPr>
          <p:cNvPicPr>
            <a:picLocks noChangeAspect="1"/>
          </p:cNvPicPr>
          <p:nvPr userDrawn="1"/>
        </p:nvPicPr>
        <p:blipFill rotWithShape="1">
          <a:blip r:embed="rId3">
            <a:alphaModFix amt="34000"/>
          </a:blip>
          <a:srcRect r="55298"/>
          <a:stretch/>
        </p:blipFill>
        <p:spPr>
          <a:xfrm>
            <a:off x="8763336" y="5465093"/>
            <a:ext cx="393696" cy="736923"/>
          </a:xfrm>
          <a:prstGeom prst="rect">
            <a:avLst/>
          </a:prstGeom>
        </p:spPr>
      </p:pic>
      <p:pic>
        <p:nvPicPr>
          <p:cNvPr id="24" name="Picture 23">
            <a:extLst>
              <a:ext uri="{FF2B5EF4-FFF2-40B4-BE49-F238E27FC236}">
                <a16:creationId xmlns:a16="http://schemas.microsoft.com/office/drawing/2014/main" id="{0D7CC9D6-2221-AB4C-A5B1-89D38F731FF1}"/>
              </a:ext>
            </a:extLst>
          </p:cNvPr>
          <p:cNvPicPr>
            <a:picLocks noChangeAspect="1"/>
          </p:cNvPicPr>
          <p:nvPr userDrawn="1"/>
        </p:nvPicPr>
        <p:blipFill>
          <a:blip r:embed="rId3">
            <a:alphaModFix amt="34000"/>
          </a:blip>
          <a:stretch>
            <a:fillRect/>
          </a:stretch>
        </p:blipFill>
        <p:spPr>
          <a:xfrm>
            <a:off x="6509517" y="6158860"/>
            <a:ext cx="281391" cy="235450"/>
          </a:xfrm>
          <a:prstGeom prst="rect">
            <a:avLst/>
          </a:prstGeom>
        </p:spPr>
      </p:pic>
      <p:pic>
        <p:nvPicPr>
          <p:cNvPr id="25" name="Picture 24">
            <a:extLst>
              <a:ext uri="{FF2B5EF4-FFF2-40B4-BE49-F238E27FC236}">
                <a16:creationId xmlns:a16="http://schemas.microsoft.com/office/drawing/2014/main" id="{587B31A5-9083-AF48-8D21-86803E605827}"/>
              </a:ext>
            </a:extLst>
          </p:cNvPr>
          <p:cNvPicPr>
            <a:picLocks noChangeAspect="1"/>
          </p:cNvPicPr>
          <p:nvPr userDrawn="1"/>
        </p:nvPicPr>
        <p:blipFill>
          <a:blip r:embed="rId3">
            <a:alphaModFix amt="34000"/>
          </a:blip>
          <a:stretch>
            <a:fillRect/>
          </a:stretch>
        </p:blipFill>
        <p:spPr>
          <a:xfrm>
            <a:off x="7175164" y="5304962"/>
            <a:ext cx="281391" cy="235450"/>
          </a:xfrm>
          <a:prstGeom prst="rect">
            <a:avLst/>
          </a:prstGeom>
        </p:spPr>
      </p:pic>
      <p:pic>
        <p:nvPicPr>
          <p:cNvPr id="26" name="Picture 25">
            <a:extLst>
              <a:ext uri="{FF2B5EF4-FFF2-40B4-BE49-F238E27FC236}">
                <a16:creationId xmlns:a16="http://schemas.microsoft.com/office/drawing/2014/main" id="{628D3768-317B-7B42-8816-55DEEB9401AB}"/>
              </a:ext>
            </a:extLst>
          </p:cNvPr>
          <p:cNvPicPr>
            <a:picLocks noChangeAspect="1"/>
          </p:cNvPicPr>
          <p:nvPr userDrawn="1"/>
        </p:nvPicPr>
        <p:blipFill>
          <a:blip r:embed="rId3">
            <a:alphaModFix amt="54000"/>
          </a:blip>
          <a:stretch>
            <a:fillRect/>
          </a:stretch>
        </p:blipFill>
        <p:spPr>
          <a:xfrm>
            <a:off x="5012618" y="6393700"/>
            <a:ext cx="563631" cy="471610"/>
          </a:xfrm>
          <a:prstGeom prst="rect">
            <a:avLst/>
          </a:prstGeom>
        </p:spPr>
      </p:pic>
      <p:pic>
        <p:nvPicPr>
          <p:cNvPr id="27" name="Picture 26">
            <a:extLst>
              <a:ext uri="{FF2B5EF4-FFF2-40B4-BE49-F238E27FC236}">
                <a16:creationId xmlns:a16="http://schemas.microsoft.com/office/drawing/2014/main" id="{D8C9929B-90C7-D648-A836-05FC9BF1AB1A}"/>
              </a:ext>
            </a:extLst>
          </p:cNvPr>
          <p:cNvPicPr>
            <a:picLocks noChangeAspect="1"/>
          </p:cNvPicPr>
          <p:nvPr userDrawn="1"/>
        </p:nvPicPr>
        <p:blipFill>
          <a:blip r:embed="rId3">
            <a:alphaModFix amt="13000"/>
          </a:blip>
          <a:stretch>
            <a:fillRect/>
          </a:stretch>
        </p:blipFill>
        <p:spPr>
          <a:xfrm>
            <a:off x="7034468" y="4749300"/>
            <a:ext cx="281391" cy="235450"/>
          </a:xfrm>
          <a:prstGeom prst="rect">
            <a:avLst/>
          </a:prstGeom>
        </p:spPr>
      </p:pic>
      <p:pic>
        <p:nvPicPr>
          <p:cNvPr id="8" name="Picture 7" descr="A picture containing clock, drawing&#10;&#10;Description automatically generated">
            <a:extLst>
              <a:ext uri="{FF2B5EF4-FFF2-40B4-BE49-F238E27FC236}">
                <a16:creationId xmlns:a16="http://schemas.microsoft.com/office/drawing/2014/main" id="{1863A929-2BA0-4F9A-9608-7FF89603199A}"/>
              </a:ext>
            </a:extLst>
          </p:cNvPr>
          <p:cNvPicPr>
            <a:picLocks noChangeAspect="1"/>
          </p:cNvPicPr>
          <p:nvPr userDrawn="1"/>
        </p:nvPicPr>
        <p:blipFill>
          <a:blip r:embed="rId4"/>
          <a:stretch>
            <a:fillRect/>
          </a:stretch>
        </p:blipFill>
        <p:spPr>
          <a:xfrm>
            <a:off x="500973" y="5888659"/>
            <a:ext cx="3593067" cy="775851"/>
          </a:xfrm>
          <a:prstGeom prst="rect">
            <a:avLst/>
          </a:prstGeom>
        </p:spPr>
      </p:pic>
    </p:spTree>
    <p:extLst>
      <p:ext uri="{BB962C8B-B14F-4D97-AF65-F5344CB8AC3E}">
        <p14:creationId xmlns:p14="http://schemas.microsoft.com/office/powerpoint/2010/main" val="120075177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3EC4C-197D-704D-B299-E4146E5E9F10}"/>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02D43096-9CAA-B542-964F-2CB86B40A29E}"/>
              </a:ext>
            </a:extLst>
          </p:cNvPr>
          <p:cNvSpPr>
            <a:spLocks noGrp="1"/>
          </p:cNvSpPr>
          <p:nvPr>
            <p:ph type="body" orient="vert" idx="1"/>
          </p:nvPr>
        </p:nvSpPr>
        <p:spPr>
          <a:xfrm>
            <a:off x="628650" y="1413723"/>
            <a:ext cx="7886700" cy="4082981"/>
          </a:xfrm>
        </p:spPr>
        <p:txBody>
          <a:bodyPr vert="eaVert"/>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2575078-E8C5-6F4E-B842-E13EB3C44B66}"/>
              </a:ext>
            </a:extLst>
          </p:cNvPr>
          <p:cNvSpPr>
            <a:spLocks noGrp="1"/>
          </p:cNvSpPr>
          <p:nvPr>
            <p:ph type="dt" sz="half" idx="10"/>
          </p:nvPr>
        </p:nvSpPr>
        <p:spPr/>
        <p:txBody>
          <a:bodyPr/>
          <a:lstStyle/>
          <a:p>
            <a:fld id="{92D76D77-CCB4-3849-A8DF-B0A125267C7D}" type="datetimeFigureOut">
              <a:rPr lang="en-US" smtClean="0"/>
              <a:t>6/22/2022</a:t>
            </a:fld>
            <a:endParaRPr lang="en-US"/>
          </a:p>
        </p:txBody>
      </p:sp>
      <p:sp>
        <p:nvSpPr>
          <p:cNvPr id="5" name="Footer Placeholder 4">
            <a:extLst>
              <a:ext uri="{FF2B5EF4-FFF2-40B4-BE49-F238E27FC236}">
                <a16:creationId xmlns:a16="http://schemas.microsoft.com/office/drawing/2014/main" id="{7AA9150F-26C6-CC48-9A25-64A73BC5EC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5158FA-C038-8946-9DCF-6DBBC6BED1E5}"/>
              </a:ext>
            </a:extLst>
          </p:cNvPr>
          <p:cNvSpPr>
            <a:spLocks noGrp="1"/>
          </p:cNvSpPr>
          <p:nvPr>
            <p:ph type="sldNum" sz="quarter" idx="12"/>
          </p:nvPr>
        </p:nvSpPr>
        <p:spPr/>
        <p:txBody>
          <a:bodyPr/>
          <a:lstStyle/>
          <a:p>
            <a:fld id="{A1213175-95A7-3343-B72B-26492C4DCE35}" type="slidenum">
              <a:rPr lang="en-US" smtClean="0"/>
              <a:t>‹#›</a:t>
            </a:fld>
            <a:endParaRPr lang="en-US"/>
          </a:p>
        </p:txBody>
      </p:sp>
      <p:pic>
        <p:nvPicPr>
          <p:cNvPr id="8" name="Picture 7" descr="A picture containing clock, drawing&#10;&#10;Description automatically generated">
            <a:extLst>
              <a:ext uri="{FF2B5EF4-FFF2-40B4-BE49-F238E27FC236}">
                <a16:creationId xmlns:a16="http://schemas.microsoft.com/office/drawing/2014/main" id="{944D57A0-E54D-436F-B17B-672827F18CE0}"/>
              </a:ext>
            </a:extLst>
          </p:cNvPr>
          <p:cNvPicPr>
            <a:picLocks noChangeAspect="1"/>
          </p:cNvPicPr>
          <p:nvPr userDrawn="1"/>
        </p:nvPicPr>
        <p:blipFill>
          <a:blip r:embed="rId2"/>
          <a:stretch>
            <a:fillRect/>
          </a:stretch>
        </p:blipFill>
        <p:spPr>
          <a:xfrm>
            <a:off x="4922283" y="5841423"/>
            <a:ext cx="3593067" cy="775851"/>
          </a:xfrm>
          <a:prstGeom prst="rect">
            <a:avLst/>
          </a:prstGeom>
        </p:spPr>
      </p:pic>
    </p:spTree>
    <p:extLst>
      <p:ext uri="{BB962C8B-B14F-4D97-AF65-F5344CB8AC3E}">
        <p14:creationId xmlns:p14="http://schemas.microsoft.com/office/powerpoint/2010/main" val="2323972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425946-0E5A-5E41-A493-9973EB813AD4}"/>
              </a:ext>
            </a:extLst>
          </p:cNvPr>
          <p:cNvSpPr>
            <a:spLocks noGrp="1"/>
          </p:cNvSpPr>
          <p:nvPr>
            <p:ph type="title" orient="vert" hasCustomPrompt="1"/>
          </p:nvPr>
        </p:nvSpPr>
        <p:spPr>
          <a:xfrm>
            <a:off x="7437120" y="628650"/>
            <a:ext cx="1078230" cy="4868054"/>
          </a:xfrm>
        </p:spPr>
        <p:txBody>
          <a:bodyPr vert="eaVert"/>
          <a:lstStyle/>
          <a:p>
            <a:r>
              <a:rPr lang="en-US" dirty="0"/>
              <a:t>Click to edit Master title style    </a:t>
            </a:r>
          </a:p>
        </p:txBody>
      </p:sp>
      <p:sp>
        <p:nvSpPr>
          <p:cNvPr id="3" name="Vertical Text Placeholder 2">
            <a:extLst>
              <a:ext uri="{FF2B5EF4-FFF2-40B4-BE49-F238E27FC236}">
                <a16:creationId xmlns:a16="http://schemas.microsoft.com/office/drawing/2014/main" id="{5A769B71-69EE-E348-931C-19B79CFB087B}"/>
              </a:ext>
            </a:extLst>
          </p:cNvPr>
          <p:cNvSpPr>
            <a:spLocks noGrp="1"/>
          </p:cNvSpPr>
          <p:nvPr>
            <p:ph type="body" orient="vert" idx="1"/>
          </p:nvPr>
        </p:nvSpPr>
        <p:spPr>
          <a:xfrm>
            <a:off x="628650" y="628650"/>
            <a:ext cx="6555921" cy="4868054"/>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F3E73CF-FFDB-074A-A49B-5DDACF6FEB4B}"/>
              </a:ext>
            </a:extLst>
          </p:cNvPr>
          <p:cNvSpPr>
            <a:spLocks noGrp="1"/>
          </p:cNvSpPr>
          <p:nvPr>
            <p:ph type="dt" sz="half" idx="10"/>
          </p:nvPr>
        </p:nvSpPr>
        <p:spPr/>
        <p:txBody>
          <a:bodyPr/>
          <a:lstStyle/>
          <a:p>
            <a:fld id="{92D76D77-CCB4-3849-A8DF-B0A125267C7D}" type="datetimeFigureOut">
              <a:rPr lang="en-US" smtClean="0"/>
              <a:t>6/22/2022</a:t>
            </a:fld>
            <a:endParaRPr lang="en-US"/>
          </a:p>
        </p:txBody>
      </p:sp>
      <p:sp>
        <p:nvSpPr>
          <p:cNvPr id="5" name="Footer Placeholder 4">
            <a:extLst>
              <a:ext uri="{FF2B5EF4-FFF2-40B4-BE49-F238E27FC236}">
                <a16:creationId xmlns:a16="http://schemas.microsoft.com/office/drawing/2014/main" id="{2B69374F-3596-E242-A24C-9B85426B6B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A547C2-B49D-DB49-A6AA-8E9A6FA02F0B}"/>
              </a:ext>
            </a:extLst>
          </p:cNvPr>
          <p:cNvSpPr>
            <a:spLocks noGrp="1"/>
          </p:cNvSpPr>
          <p:nvPr>
            <p:ph type="sldNum" sz="quarter" idx="12"/>
          </p:nvPr>
        </p:nvSpPr>
        <p:spPr/>
        <p:txBody>
          <a:bodyPr/>
          <a:lstStyle/>
          <a:p>
            <a:fld id="{A1213175-95A7-3343-B72B-26492C4DCE35}" type="slidenum">
              <a:rPr lang="en-US" smtClean="0"/>
              <a:t>‹#›</a:t>
            </a:fld>
            <a:endParaRPr lang="en-US"/>
          </a:p>
        </p:txBody>
      </p:sp>
      <p:pic>
        <p:nvPicPr>
          <p:cNvPr id="8" name="Picture 7" descr="A picture containing clock, drawing&#10;&#10;Description automatically generated">
            <a:extLst>
              <a:ext uri="{FF2B5EF4-FFF2-40B4-BE49-F238E27FC236}">
                <a16:creationId xmlns:a16="http://schemas.microsoft.com/office/drawing/2014/main" id="{11E400A5-33F4-434D-BAC6-1C1C53C86ACF}"/>
              </a:ext>
            </a:extLst>
          </p:cNvPr>
          <p:cNvPicPr>
            <a:picLocks noChangeAspect="1"/>
          </p:cNvPicPr>
          <p:nvPr userDrawn="1"/>
        </p:nvPicPr>
        <p:blipFill>
          <a:blip r:embed="rId2"/>
          <a:stretch>
            <a:fillRect/>
          </a:stretch>
        </p:blipFill>
        <p:spPr>
          <a:xfrm>
            <a:off x="4922283" y="5841423"/>
            <a:ext cx="3593067" cy="775851"/>
          </a:xfrm>
          <a:prstGeom prst="rect">
            <a:avLst/>
          </a:prstGeom>
        </p:spPr>
      </p:pic>
    </p:spTree>
    <p:extLst>
      <p:ext uri="{BB962C8B-B14F-4D97-AF65-F5344CB8AC3E}">
        <p14:creationId xmlns:p14="http://schemas.microsoft.com/office/powerpoint/2010/main" val="37947585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09BD2FE-023D-8D45-BFB8-A14768E20E25}"/>
              </a:ext>
            </a:extLst>
          </p:cNvPr>
          <p:cNvSpPr>
            <a:spLocks noGrp="1"/>
          </p:cNvSpPr>
          <p:nvPr>
            <p:ph type="dt" sz="half" idx="10"/>
          </p:nvPr>
        </p:nvSpPr>
        <p:spPr/>
        <p:txBody>
          <a:bodyPr/>
          <a:lstStyle/>
          <a:p>
            <a:fld id="{92D76D77-CCB4-3849-A8DF-B0A125267C7D}" type="datetimeFigureOut">
              <a:rPr lang="en-US" smtClean="0"/>
              <a:t>6/22/2022</a:t>
            </a:fld>
            <a:endParaRPr lang="en-US"/>
          </a:p>
        </p:txBody>
      </p:sp>
      <p:sp>
        <p:nvSpPr>
          <p:cNvPr id="4" name="Footer Placeholder 3">
            <a:extLst>
              <a:ext uri="{FF2B5EF4-FFF2-40B4-BE49-F238E27FC236}">
                <a16:creationId xmlns:a16="http://schemas.microsoft.com/office/drawing/2014/main" id="{8B0570A0-AC55-0F40-866A-9F06A5EDA6E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410D10C-DFF4-AB48-B253-9DFE967F1EA2}"/>
              </a:ext>
            </a:extLst>
          </p:cNvPr>
          <p:cNvSpPr>
            <a:spLocks noGrp="1"/>
          </p:cNvSpPr>
          <p:nvPr>
            <p:ph type="sldNum" sz="quarter" idx="12"/>
          </p:nvPr>
        </p:nvSpPr>
        <p:spPr/>
        <p:txBody>
          <a:bodyPr/>
          <a:lstStyle/>
          <a:p>
            <a:fld id="{A1213175-95A7-3343-B72B-26492C4DCE35}" type="slidenum">
              <a:rPr lang="en-US" smtClean="0"/>
              <a:t>‹#›</a:t>
            </a:fld>
            <a:endParaRPr lang="en-US"/>
          </a:p>
        </p:txBody>
      </p:sp>
      <p:sp>
        <p:nvSpPr>
          <p:cNvPr id="6" name="Title 1">
            <a:extLst>
              <a:ext uri="{FF2B5EF4-FFF2-40B4-BE49-F238E27FC236}">
                <a16:creationId xmlns:a16="http://schemas.microsoft.com/office/drawing/2014/main" id="{2CF73BB9-F827-D94D-AA8D-0BB7E36CDA50}"/>
              </a:ext>
            </a:extLst>
          </p:cNvPr>
          <p:cNvSpPr>
            <a:spLocks noGrp="1"/>
          </p:cNvSpPr>
          <p:nvPr>
            <p:ph type="ctrTitle"/>
          </p:nvPr>
        </p:nvSpPr>
        <p:spPr>
          <a:xfrm>
            <a:off x="628650" y="1270411"/>
            <a:ext cx="6858000" cy="793522"/>
          </a:xfrm>
        </p:spPr>
        <p:txBody>
          <a:bodyPr lIns="0" tIns="0" rIns="0" anchor="t">
            <a:normAutofit/>
          </a:bodyPr>
          <a:lstStyle>
            <a:lvl1pPr algn="l">
              <a:defRPr sz="4800">
                <a:solidFill>
                  <a:srgbClr val="00547C"/>
                </a:solidFill>
              </a:defRPr>
            </a:lvl1pPr>
          </a:lstStyle>
          <a:p>
            <a:r>
              <a:rPr lang="en-US" dirty="0"/>
              <a:t>Click to edit Master title style</a:t>
            </a:r>
          </a:p>
        </p:txBody>
      </p:sp>
      <p:sp>
        <p:nvSpPr>
          <p:cNvPr id="7" name="Subtitle 2">
            <a:extLst>
              <a:ext uri="{FF2B5EF4-FFF2-40B4-BE49-F238E27FC236}">
                <a16:creationId xmlns:a16="http://schemas.microsoft.com/office/drawing/2014/main" id="{56D50E5F-A19C-714E-81FA-B2CA6324A8F7}"/>
              </a:ext>
            </a:extLst>
          </p:cNvPr>
          <p:cNvSpPr>
            <a:spLocks noGrp="1"/>
          </p:cNvSpPr>
          <p:nvPr>
            <p:ph type="subTitle" idx="1" hasCustomPrompt="1"/>
          </p:nvPr>
        </p:nvSpPr>
        <p:spPr>
          <a:xfrm>
            <a:off x="628650" y="2289914"/>
            <a:ext cx="6858000" cy="365125"/>
          </a:xfrm>
        </p:spPr>
        <p:txBody>
          <a:bodyPr lIns="0" tIns="0" rIns="0">
            <a:normAutofit/>
          </a:bodyPr>
          <a:lstStyle>
            <a:lvl1pPr marL="0" indent="0" algn="l">
              <a:buNone/>
              <a:defRPr sz="2400" b="1">
                <a:solidFill>
                  <a:srgbClr val="79BC61"/>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en-US" dirty="0"/>
              <a:t>Click to edit Master text styles</a:t>
            </a:r>
          </a:p>
        </p:txBody>
      </p:sp>
      <p:sp>
        <p:nvSpPr>
          <p:cNvPr id="13" name="Content Placeholder 11">
            <a:extLst>
              <a:ext uri="{FF2B5EF4-FFF2-40B4-BE49-F238E27FC236}">
                <a16:creationId xmlns:a16="http://schemas.microsoft.com/office/drawing/2014/main" id="{9AEEFFD9-AA65-014A-B72D-DFD1C52FFBAC}"/>
              </a:ext>
            </a:extLst>
          </p:cNvPr>
          <p:cNvSpPr>
            <a:spLocks noGrp="1"/>
          </p:cNvSpPr>
          <p:nvPr>
            <p:ph sz="quarter" idx="13"/>
          </p:nvPr>
        </p:nvSpPr>
        <p:spPr>
          <a:xfrm>
            <a:off x="628650" y="2881950"/>
            <a:ext cx="6858000" cy="1423987"/>
          </a:xfrm>
        </p:spPr>
        <p:txBody>
          <a:bodyPr>
            <a:noAutofit/>
          </a:bodyPr>
          <a:lstStyle>
            <a:lvl1pPr marL="0" indent="0">
              <a:lnSpc>
                <a:spcPct val="100000"/>
              </a:lnSpc>
              <a:buNone/>
              <a:defRPr sz="1800"/>
            </a:lvl1pPr>
            <a:lvl2pPr marL="342900" indent="0">
              <a:lnSpc>
                <a:spcPct val="100000"/>
              </a:lnSpc>
              <a:buNone/>
              <a:defRPr sz="1800"/>
            </a:lvl2pPr>
            <a:lvl3pPr marL="685800" indent="0">
              <a:lnSpc>
                <a:spcPct val="100000"/>
              </a:lnSpc>
              <a:buNone/>
              <a:defRPr sz="1800"/>
            </a:lvl3pPr>
            <a:lvl4pPr marL="1028700" indent="0">
              <a:lnSpc>
                <a:spcPct val="100000"/>
              </a:lnSpc>
              <a:buNone/>
              <a:defRPr sz="1800"/>
            </a:lvl4pPr>
            <a:lvl5pPr marL="1371600" indent="0">
              <a:lnSpc>
                <a:spcPct val="100000"/>
              </a:lnSpc>
              <a:buNone/>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a:extLst>
              <a:ext uri="{FF2B5EF4-FFF2-40B4-BE49-F238E27FC236}">
                <a16:creationId xmlns:a16="http://schemas.microsoft.com/office/drawing/2014/main" id="{570FBC55-6ACF-AE40-B596-508F455DB5A1}"/>
              </a:ext>
            </a:extLst>
          </p:cNvPr>
          <p:cNvPicPr>
            <a:picLocks noChangeAspect="1"/>
          </p:cNvPicPr>
          <p:nvPr userDrawn="1"/>
        </p:nvPicPr>
        <p:blipFill>
          <a:blip r:embed="rId2">
            <a:alphaModFix amt="30000"/>
          </a:blip>
          <a:stretch>
            <a:fillRect/>
          </a:stretch>
        </p:blipFill>
        <p:spPr>
          <a:xfrm>
            <a:off x="6803940" y="4899990"/>
            <a:ext cx="2340059" cy="1958009"/>
          </a:xfrm>
          <a:prstGeom prst="rect">
            <a:avLst/>
          </a:prstGeom>
        </p:spPr>
      </p:pic>
      <p:pic>
        <p:nvPicPr>
          <p:cNvPr id="14" name="Picture 13">
            <a:extLst>
              <a:ext uri="{FF2B5EF4-FFF2-40B4-BE49-F238E27FC236}">
                <a16:creationId xmlns:a16="http://schemas.microsoft.com/office/drawing/2014/main" id="{B4DEDCA6-C376-5A43-89EC-30A8CB347EB4}"/>
              </a:ext>
            </a:extLst>
          </p:cNvPr>
          <p:cNvPicPr>
            <a:picLocks noChangeAspect="1"/>
          </p:cNvPicPr>
          <p:nvPr userDrawn="1"/>
        </p:nvPicPr>
        <p:blipFill>
          <a:blip r:embed="rId2">
            <a:alphaModFix amt="16000"/>
          </a:blip>
          <a:stretch>
            <a:fillRect/>
          </a:stretch>
        </p:blipFill>
        <p:spPr>
          <a:xfrm>
            <a:off x="5355518" y="5721600"/>
            <a:ext cx="1092490" cy="914125"/>
          </a:xfrm>
          <a:prstGeom prst="rect">
            <a:avLst/>
          </a:prstGeom>
        </p:spPr>
      </p:pic>
      <p:pic>
        <p:nvPicPr>
          <p:cNvPr id="15" name="Picture 14">
            <a:extLst>
              <a:ext uri="{FF2B5EF4-FFF2-40B4-BE49-F238E27FC236}">
                <a16:creationId xmlns:a16="http://schemas.microsoft.com/office/drawing/2014/main" id="{3A75F197-24EE-1C46-AAD5-BBE03620AED4}"/>
              </a:ext>
            </a:extLst>
          </p:cNvPr>
          <p:cNvPicPr>
            <a:picLocks noChangeAspect="1"/>
          </p:cNvPicPr>
          <p:nvPr userDrawn="1"/>
        </p:nvPicPr>
        <p:blipFill>
          <a:blip r:embed="rId2">
            <a:alphaModFix amt="16000"/>
          </a:blip>
          <a:stretch>
            <a:fillRect/>
          </a:stretch>
        </p:blipFill>
        <p:spPr>
          <a:xfrm>
            <a:off x="8524799" y="4636277"/>
            <a:ext cx="606322" cy="507331"/>
          </a:xfrm>
          <a:prstGeom prst="rect">
            <a:avLst/>
          </a:prstGeom>
        </p:spPr>
      </p:pic>
      <p:pic>
        <p:nvPicPr>
          <p:cNvPr id="16" name="Picture 15">
            <a:extLst>
              <a:ext uri="{FF2B5EF4-FFF2-40B4-BE49-F238E27FC236}">
                <a16:creationId xmlns:a16="http://schemas.microsoft.com/office/drawing/2014/main" id="{71B2AA46-5695-1143-9421-64823C4402EC}"/>
              </a:ext>
            </a:extLst>
          </p:cNvPr>
          <p:cNvPicPr>
            <a:picLocks noChangeAspect="1"/>
          </p:cNvPicPr>
          <p:nvPr userDrawn="1"/>
        </p:nvPicPr>
        <p:blipFill>
          <a:blip r:embed="rId3">
            <a:alphaModFix amt="17000"/>
          </a:blip>
          <a:stretch>
            <a:fillRect/>
          </a:stretch>
        </p:blipFill>
        <p:spPr>
          <a:xfrm>
            <a:off x="6303891" y="5292712"/>
            <a:ext cx="622300" cy="520700"/>
          </a:xfrm>
          <a:prstGeom prst="rect">
            <a:avLst/>
          </a:prstGeom>
        </p:spPr>
      </p:pic>
      <p:pic>
        <p:nvPicPr>
          <p:cNvPr id="17" name="Picture 16">
            <a:extLst>
              <a:ext uri="{FF2B5EF4-FFF2-40B4-BE49-F238E27FC236}">
                <a16:creationId xmlns:a16="http://schemas.microsoft.com/office/drawing/2014/main" id="{3F3BBE16-B010-D64F-9FD2-1451997F8E55}"/>
              </a:ext>
            </a:extLst>
          </p:cNvPr>
          <p:cNvPicPr>
            <a:picLocks noChangeAspect="1"/>
          </p:cNvPicPr>
          <p:nvPr userDrawn="1"/>
        </p:nvPicPr>
        <p:blipFill>
          <a:blip r:embed="rId3">
            <a:alphaModFix amt="76000"/>
          </a:blip>
          <a:stretch>
            <a:fillRect/>
          </a:stretch>
        </p:blipFill>
        <p:spPr>
          <a:xfrm>
            <a:off x="8087512" y="4379759"/>
            <a:ext cx="338386" cy="283139"/>
          </a:xfrm>
          <a:prstGeom prst="rect">
            <a:avLst/>
          </a:prstGeom>
        </p:spPr>
      </p:pic>
      <p:pic>
        <p:nvPicPr>
          <p:cNvPr id="18" name="Picture 17">
            <a:extLst>
              <a:ext uri="{FF2B5EF4-FFF2-40B4-BE49-F238E27FC236}">
                <a16:creationId xmlns:a16="http://schemas.microsoft.com/office/drawing/2014/main" id="{47464CEE-8507-2344-AC9C-6ABF90F342DA}"/>
              </a:ext>
            </a:extLst>
          </p:cNvPr>
          <p:cNvPicPr>
            <a:picLocks noChangeAspect="1"/>
          </p:cNvPicPr>
          <p:nvPr userDrawn="1"/>
        </p:nvPicPr>
        <p:blipFill>
          <a:blip r:embed="rId3">
            <a:alphaModFix amt="76000"/>
          </a:blip>
          <a:stretch>
            <a:fillRect/>
          </a:stretch>
        </p:blipFill>
        <p:spPr>
          <a:xfrm>
            <a:off x="8657785" y="5330904"/>
            <a:ext cx="257108" cy="215131"/>
          </a:xfrm>
          <a:prstGeom prst="rect">
            <a:avLst/>
          </a:prstGeom>
        </p:spPr>
      </p:pic>
      <p:pic>
        <p:nvPicPr>
          <p:cNvPr id="19" name="Picture 18">
            <a:extLst>
              <a:ext uri="{FF2B5EF4-FFF2-40B4-BE49-F238E27FC236}">
                <a16:creationId xmlns:a16="http://schemas.microsoft.com/office/drawing/2014/main" id="{B94084A4-F4B2-CC45-A82B-0BD0E4D1D54C}"/>
              </a:ext>
            </a:extLst>
          </p:cNvPr>
          <p:cNvPicPr>
            <a:picLocks noChangeAspect="1"/>
          </p:cNvPicPr>
          <p:nvPr userDrawn="1"/>
        </p:nvPicPr>
        <p:blipFill>
          <a:blip r:embed="rId3">
            <a:alphaModFix amt="54000"/>
          </a:blip>
          <a:stretch>
            <a:fillRect/>
          </a:stretch>
        </p:blipFill>
        <p:spPr>
          <a:xfrm>
            <a:off x="6664254" y="5517042"/>
            <a:ext cx="436369" cy="365125"/>
          </a:xfrm>
          <a:prstGeom prst="rect">
            <a:avLst/>
          </a:prstGeom>
        </p:spPr>
      </p:pic>
      <p:pic>
        <p:nvPicPr>
          <p:cNvPr id="20" name="Picture 19">
            <a:extLst>
              <a:ext uri="{FF2B5EF4-FFF2-40B4-BE49-F238E27FC236}">
                <a16:creationId xmlns:a16="http://schemas.microsoft.com/office/drawing/2014/main" id="{13949FCA-6B44-7B41-8E60-6CFEC8D9892A}"/>
              </a:ext>
            </a:extLst>
          </p:cNvPr>
          <p:cNvPicPr>
            <a:picLocks noChangeAspect="1"/>
          </p:cNvPicPr>
          <p:nvPr userDrawn="1"/>
        </p:nvPicPr>
        <p:blipFill rotWithShape="1">
          <a:blip r:embed="rId3">
            <a:alphaModFix amt="34000"/>
          </a:blip>
          <a:srcRect r="55298"/>
          <a:stretch/>
        </p:blipFill>
        <p:spPr>
          <a:xfrm>
            <a:off x="8763336" y="5465093"/>
            <a:ext cx="393696" cy="736923"/>
          </a:xfrm>
          <a:prstGeom prst="rect">
            <a:avLst/>
          </a:prstGeom>
        </p:spPr>
      </p:pic>
      <p:pic>
        <p:nvPicPr>
          <p:cNvPr id="21" name="Picture 20">
            <a:extLst>
              <a:ext uri="{FF2B5EF4-FFF2-40B4-BE49-F238E27FC236}">
                <a16:creationId xmlns:a16="http://schemas.microsoft.com/office/drawing/2014/main" id="{9EC8BA2B-C14A-A34B-AB41-103022BE1F74}"/>
              </a:ext>
            </a:extLst>
          </p:cNvPr>
          <p:cNvPicPr>
            <a:picLocks noChangeAspect="1"/>
          </p:cNvPicPr>
          <p:nvPr userDrawn="1"/>
        </p:nvPicPr>
        <p:blipFill>
          <a:blip r:embed="rId3">
            <a:alphaModFix amt="34000"/>
          </a:blip>
          <a:stretch>
            <a:fillRect/>
          </a:stretch>
        </p:blipFill>
        <p:spPr>
          <a:xfrm>
            <a:off x="6509517" y="6158860"/>
            <a:ext cx="281391" cy="235450"/>
          </a:xfrm>
          <a:prstGeom prst="rect">
            <a:avLst/>
          </a:prstGeom>
        </p:spPr>
      </p:pic>
      <p:pic>
        <p:nvPicPr>
          <p:cNvPr id="22" name="Picture 21">
            <a:extLst>
              <a:ext uri="{FF2B5EF4-FFF2-40B4-BE49-F238E27FC236}">
                <a16:creationId xmlns:a16="http://schemas.microsoft.com/office/drawing/2014/main" id="{7E3BF3DE-F0B1-2B42-B3DF-F95191AB07CB}"/>
              </a:ext>
            </a:extLst>
          </p:cNvPr>
          <p:cNvPicPr>
            <a:picLocks noChangeAspect="1"/>
          </p:cNvPicPr>
          <p:nvPr userDrawn="1"/>
        </p:nvPicPr>
        <p:blipFill>
          <a:blip r:embed="rId3">
            <a:alphaModFix amt="34000"/>
          </a:blip>
          <a:stretch>
            <a:fillRect/>
          </a:stretch>
        </p:blipFill>
        <p:spPr>
          <a:xfrm>
            <a:off x="7175164" y="5304962"/>
            <a:ext cx="281391" cy="235450"/>
          </a:xfrm>
          <a:prstGeom prst="rect">
            <a:avLst/>
          </a:prstGeom>
        </p:spPr>
      </p:pic>
      <p:pic>
        <p:nvPicPr>
          <p:cNvPr id="23" name="Picture 22">
            <a:extLst>
              <a:ext uri="{FF2B5EF4-FFF2-40B4-BE49-F238E27FC236}">
                <a16:creationId xmlns:a16="http://schemas.microsoft.com/office/drawing/2014/main" id="{CD74C73E-B577-8844-A288-29B92CCA9528}"/>
              </a:ext>
            </a:extLst>
          </p:cNvPr>
          <p:cNvPicPr>
            <a:picLocks noChangeAspect="1"/>
          </p:cNvPicPr>
          <p:nvPr userDrawn="1"/>
        </p:nvPicPr>
        <p:blipFill>
          <a:blip r:embed="rId3">
            <a:alphaModFix amt="54000"/>
          </a:blip>
          <a:stretch>
            <a:fillRect/>
          </a:stretch>
        </p:blipFill>
        <p:spPr>
          <a:xfrm>
            <a:off x="5012618" y="6393700"/>
            <a:ext cx="563631" cy="471610"/>
          </a:xfrm>
          <a:prstGeom prst="rect">
            <a:avLst/>
          </a:prstGeom>
        </p:spPr>
      </p:pic>
      <p:pic>
        <p:nvPicPr>
          <p:cNvPr id="24" name="Picture 23">
            <a:extLst>
              <a:ext uri="{FF2B5EF4-FFF2-40B4-BE49-F238E27FC236}">
                <a16:creationId xmlns:a16="http://schemas.microsoft.com/office/drawing/2014/main" id="{56049331-0A55-CE48-9765-9C8DC9397984}"/>
              </a:ext>
            </a:extLst>
          </p:cNvPr>
          <p:cNvPicPr>
            <a:picLocks noChangeAspect="1"/>
          </p:cNvPicPr>
          <p:nvPr userDrawn="1"/>
        </p:nvPicPr>
        <p:blipFill>
          <a:blip r:embed="rId3">
            <a:alphaModFix amt="13000"/>
          </a:blip>
          <a:stretch>
            <a:fillRect/>
          </a:stretch>
        </p:blipFill>
        <p:spPr>
          <a:xfrm>
            <a:off x="7034468" y="4749300"/>
            <a:ext cx="281391" cy="235450"/>
          </a:xfrm>
          <a:prstGeom prst="rect">
            <a:avLst/>
          </a:prstGeom>
        </p:spPr>
      </p:pic>
      <p:pic>
        <p:nvPicPr>
          <p:cNvPr id="25" name="Picture 24" descr="A picture containing clock, drawing&#10;&#10;Description automatically generated">
            <a:extLst>
              <a:ext uri="{FF2B5EF4-FFF2-40B4-BE49-F238E27FC236}">
                <a16:creationId xmlns:a16="http://schemas.microsoft.com/office/drawing/2014/main" id="{7B240123-D9DB-41EB-8E62-B27885637E85}"/>
              </a:ext>
            </a:extLst>
          </p:cNvPr>
          <p:cNvPicPr>
            <a:picLocks noChangeAspect="1"/>
          </p:cNvPicPr>
          <p:nvPr userDrawn="1"/>
        </p:nvPicPr>
        <p:blipFill>
          <a:blip r:embed="rId4"/>
          <a:stretch>
            <a:fillRect/>
          </a:stretch>
        </p:blipFill>
        <p:spPr>
          <a:xfrm>
            <a:off x="500973" y="5888659"/>
            <a:ext cx="3593067" cy="775851"/>
          </a:xfrm>
          <a:prstGeom prst="rect">
            <a:avLst/>
          </a:prstGeom>
        </p:spPr>
      </p:pic>
    </p:spTree>
    <p:extLst>
      <p:ext uri="{BB962C8B-B14F-4D97-AF65-F5344CB8AC3E}">
        <p14:creationId xmlns:p14="http://schemas.microsoft.com/office/powerpoint/2010/main" val="104089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6D45C-4A80-0240-91CA-401C3F070417}"/>
              </a:ext>
            </a:extLst>
          </p:cNvPr>
          <p:cNvSpPr>
            <a:spLocks noGrp="1"/>
          </p:cNvSpPr>
          <p:nvPr>
            <p:ph type="title"/>
          </p:nvPr>
        </p:nvSpPr>
        <p:spPr>
          <a:xfrm>
            <a:off x="628650" y="628651"/>
            <a:ext cx="7886700" cy="512172"/>
          </a:xfrm>
        </p:spPr>
        <p:txBody>
          <a:bodyPr lIns="0" tIns="0" rIns="0" bIns="0">
            <a:noAutofit/>
          </a:bodyPr>
          <a:lstStyle>
            <a:lvl1pPr>
              <a:defRPr sz="3600">
                <a:solidFill>
                  <a:srgbClr val="00547C"/>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C2A24D26-3F7B-6449-BC8D-2DFAEFAA5FF4}"/>
              </a:ext>
            </a:extLst>
          </p:cNvPr>
          <p:cNvSpPr>
            <a:spLocks noGrp="1"/>
          </p:cNvSpPr>
          <p:nvPr>
            <p:ph idx="1"/>
          </p:nvPr>
        </p:nvSpPr>
        <p:spPr>
          <a:xfrm>
            <a:off x="628650" y="1404544"/>
            <a:ext cx="7886700" cy="4200124"/>
          </a:xfrm>
        </p:spPr>
        <p:txBody>
          <a:bodyPr lIns="0" tIns="0" rIns="0" bIns="0"/>
          <a:lstStyle>
            <a:lvl1pPr>
              <a:lnSpc>
                <a:spcPct val="100000"/>
              </a:lnSpc>
              <a:spcBef>
                <a:spcPts val="800"/>
              </a:spcBef>
              <a:defRPr/>
            </a:lvl1pPr>
            <a:lvl2pPr>
              <a:lnSpc>
                <a:spcPct val="100000"/>
              </a:lnSpc>
              <a:spcBef>
                <a:spcPts val="800"/>
              </a:spcBef>
              <a:defRPr/>
            </a:lvl2pPr>
            <a:lvl3pPr>
              <a:lnSpc>
                <a:spcPct val="100000"/>
              </a:lnSpc>
              <a:spcBef>
                <a:spcPts val="800"/>
              </a:spcBef>
              <a:defRPr/>
            </a:lvl3pPr>
            <a:lvl4pPr>
              <a:lnSpc>
                <a:spcPct val="100000"/>
              </a:lnSpc>
              <a:spcBef>
                <a:spcPts val="800"/>
              </a:spcBef>
              <a:defRPr/>
            </a:lvl4pPr>
            <a:lvl5pPr>
              <a:lnSpc>
                <a:spcPct val="100000"/>
              </a:lnSpc>
              <a:spcBef>
                <a:spcPts val="8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4F7146A-8F37-FD4C-84D6-CA2F74D680D3}"/>
              </a:ext>
            </a:extLst>
          </p:cNvPr>
          <p:cNvSpPr>
            <a:spLocks noGrp="1"/>
          </p:cNvSpPr>
          <p:nvPr>
            <p:ph type="dt" sz="half" idx="10"/>
          </p:nvPr>
        </p:nvSpPr>
        <p:spPr/>
        <p:txBody>
          <a:bodyPr/>
          <a:lstStyle/>
          <a:p>
            <a:fld id="{92D76D77-CCB4-3849-A8DF-B0A125267C7D}" type="datetimeFigureOut">
              <a:rPr lang="en-US" smtClean="0"/>
              <a:t>6/22/2022</a:t>
            </a:fld>
            <a:endParaRPr lang="en-US"/>
          </a:p>
        </p:txBody>
      </p:sp>
      <p:sp>
        <p:nvSpPr>
          <p:cNvPr id="5" name="Footer Placeholder 4">
            <a:extLst>
              <a:ext uri="{FF2B5EF4-FFF2-40B4-BE49-F238E27FC236}">
                <a16:creationId xmlns:a16="http://schemas.microsoft.com/office/drawing/2014/main" id="{57E4BE16-27A5-3642-8773-F0638D8442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30BA97-CA3B-DC4A-AB73-08D34340F747}"/>
              </a:ext>
            </a:extLst>
          </p:cNvPr>
          <p:cNvSpPr>
            <a:spLocks noGrp="1"/>
          </p:cNvSpPr>
          <p:nvPr>
            <p:ph type="sldNum" sz="quarter" idx="12"/>
          </p:nvPr>
        </p:nvSpPr>
        <p:spPr/>
        <p:txBody>
          <a:bodyPr/>
          <a:lstStyle/>
          <a:p>
            <a:fld id="{A1213175-95A7-3343-B72B-26492C4DCE35}" type="slidenum">
              <a:rPr lang="en-US" smtClean="0"/>
              <a:t>‹#›</a:t>
            </a:fld>
            <a:endParaRPr lang="en-US"/>
          </a:p>
        </p:txBody>
      </p:sp>
      <p:pic>
        <p:nvPicPr>
          <p:cNvPr id="8" name="Picture 7" descr="A picture containing clock, drawing&#10;&#10;Description automatically generated">
            <a:extLst>
              <a:ext uri="{FF2B5EF4-FFF2-40B4-BE49-F238E27FC236}">
                <a16:creationId xmlns:a16="http://schemas.microsoft.com/office/drawing/2014/main" id="{9C41445E-3F92-4FDC-A873-6D8B73C9B6EE}"/>
              </a:ext>
            </a:extLst>
          </p:cNvPr>
          <p:cNvPicPr>
            <a:picLocks noChangeAspect="1"/>
          </p:cNvPicPr>
          <p:nvPr userDrawn="1"/>
        </p:nvPicPr>
        <p:blipFill>
          <a:blip r:embed="rId2"/>
          <a:stretch>
            <a:fillRect/>
          </a:stretch>
        </p:blipFill>
        <p:spPr>
          <a:xfrm>
            <a:off x="4922283" y="5841423"/>
            <a:ext cx="3593067" cy="775851"/>
          </a:xfrm>
          <a:prstGeom prst="rect">
            <a:avLst/>
          </a:prstGeom>
        </p:spPr>
      </p:pic>
    </p:spTree>
    <p:extLst>
      <p:ext uri="{BB962C8B-B14F-4D97-AF65-F5344CB8AC3E}">
        <p14:creationId xmlns:p14="http://schemas.microsoft.com/office/powerpoint/2010/main" val="2028931014"/>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9B634-B341-8B49-B4DE-97AE3617281E}"/>
              </a:ext>
            </a:extLst>
          </p:cNvPr>
          <p:cNvSpPr>
            <a:spLocks noGrp="1"/>
          </p:cNvSpPr>
          <p:nvPr>
            <p:ph type="title"/>
          </p:nvPr>
        </p:nvSpPr>
        <p:spPr>
          <a:xfrm>
            <a:off x="623888" y="1709740"/>
            <a:ext cx="7886700" cy="1500188"/>
          </a:xfrm>
        </p:spPr>
        <p:txBody>
          <a:bodyPr anchor="t">
            <a:normAutofit/>
          </a:bodyPr>
          <a:lstStyle>
            <a:lvl1pPr>
              <a:defRPr sz="4800">
                <a:solidFill>
                  <a:srgbClr val="00547C"/>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6B6BBBB8-4299-A141-B6A1-51B114CD9CAE}"/>
              </a:ext>
            </a:extLst>
          </p:cNvPr>
          <p:cNvSpPr>
            <a:spLocks noGrp="1"/>
          </p:cNvSpPr>
          <p:nvPr>
            <p:ph type="body" idx="1"/>
          </p:nvPr>
        </p:nvSpPr>
        <p:spPr>
          <a:xfrm>
            <a:off x="623888" y="3454403"/>
            <a:ext cx="7886700" cy="290284"/>
          </a:xfrm>
        </p:spPr>
        <p:txBody>
          <a:bodyPr>
            <a:noAutofit/>
          </a:bodyPr>
          <a:lstStyle>
            <a:lvl1pPr marL="0" indent="0">
              <a:buNone/>
              <a:defRPr sz="2400" b="1">
                <a:solidFill>
                  <a:srgbClr val="79BC61"/>
                </a:solidFill>
                <a:latin typeface="Arial" panose="020B0604020202020204" pitchFamily="34" charset="0"/>
                <a:cs typeface="Arial" panose="020B0604020202020204"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82D28D35-6178-3744-A314-967E61DD022B}"/>
              </a:ext>
            </a:extLst>
          </p:cNvPr>
          <p:cNvSpPr>
            <a:spLocks noGrp="1"/>
          </p:cNvSpPr>
          <p:nvPr>
            <p:ph type="dt" sz="half" idx="10"/>
          </p:nvPr>
        </p:nvSpPr>
        <p:spPr/>
        <p:txBody>
          <a:bodyPr/>
          <a:lstStyle/>
          <a:p>
            <a:fld id="{92D76D77-CCB4-3849-A8DF-B0A125267C7D}" type="datetimeFigureOut">
              <a:rPr lang="en-US" smtClean="0"/>
              <a:t>6/22/2022</a:t>
            </a:fld>
            <a:endParaRPr lang="en-US"/>
          </a:p>
        </p:txBody>
      </p:sp>
      <p:sp>
        <p:nvSpPr>
          <p:cNvPr id="5" name="Footer Placeholder 4">
            <a:extLst>
              <a:ext uri="{FF2B5EF4-FFF2-40B4-BE49-F238E27FC236}">
                <a16:creationId xmlns:a16="http://schemas.microsoft.com/office/drawing/2014/main" id="{124EE7DF-6D9F-C842-8A2E-6B6744632D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3612EB-C33C-D341-AF7F-EAEC6316C441}"/>
              </a:ext>
            </a:extLst>
          </p:cNvPr>
          <p:cNvSpPr>
            <a:spLocks noGrp="1"/>
          </p:cNvSpPr>
          <p:nvPr>
            <p:ph type="sldNum" sz="quarter" idx="12"/>
          </p:nvPr>
        </p:nvSpPr>
        <p:spPr/>
        <p:txBody>
          <a:bodyPr/>
          <a:lstStyle/>
          <a:p>
            <a:fld id="{A1213175-95A7-3343-B72B-26492C4DCE35}" type="slidenum">
              <a:rPr lang="en-US" smtClean="0"/>
              <a:t>‹#›</a:t>
            </a:fld>
            <a:endParaRPr lang="en-US"/>
          </a:p>
        </p:txBody>
      </p:sp>
      <p:pic>
        <p:nvPicPr>
          <p:cNvPr id="10" name="Picture 9">
            <a:extLst>
              <a:ext uri="{FF2B5EF4-FFF2-40B4-BE49-F238E27FC236}">
                <a16:creationId xmlns:a16="http://schemas.microsoft.com/office/drawing/2014/main" id="{C48A980F-4BD7-144A-8C68-A5B8CE6B39FD}"/>
              </a:ext>
            </a:extLst>
          </p:cNvPr>
          <p:cNvPicPr>
            <a:picLocks noChangeAspect="1"/>
          </p:cNvPicPr>
          <p:nvPr userDrawn="1"/>
        </p:nvPicPr>
        <p:blipFill>
          <a:blip r:embed="rId2">
            <a:alphaModFix amt="30000"/>
          </a:blip>
          <a:stretch>
            <a:fillRect/>
          </a:stretch>
        </p:blipFill>
        <p:spPr>
          <a:xfrm>
            <a:off x="6803940" y="4899990"/>
            <a:ext cx="2340059" cy="1958009"/>
          </a:xfrm>
          <a:prstGeom prst="rect">
            <a:avLst/>
          </a:prstGeom>
        </p:spPr>
      </p:pic>
      <p:pic>
        <p:nvPicPr>
          <p:cNvPr id="12" name="Picture 11">
            <a:extLst>
              <a:ext uri="{FF2B5EF4-FFF2-40B4-BE49-F238E27FC236}">
                <a16:creationId xmlns:a16="http://schemas.microsoft.com/office/drawing/2014/main" id="{E578009E-1828-214D-A3B0-0BE001FB4DD7}"/>
              </a:ext>
            </a:extLst>
          </p:cNvPr>
          <p:cNvPicPr>
            <a:picLocks noChangeAspect="1"/>
          </p:cNvPicPr>
          <p:nvPr userDrawn="1"/>
        </p:nvPicPr>
        <p:blipFill>
          <a:blip r:embed="rId2">
            <a:alphaModFix amt="16000"/>
          </a:blip>
          <a:stretch>
            <a:fillRect/>
          </a:stretch>
        </p:blipFill>
        <p:spPr>
          <a:xfrm>
            <a:off x="5355518" y="5721600"/>
            <a:ext cx="1092490" cy="914125"/>
          </a:xfrm>
          <a:prstGeom prst="rect">
            <a:avLst/>
          </a:prstGeom>
        </p:spPr>
      </p:pic>
      <p:pic>
        <p:nvPicPr>
          <p:cNvPr id="15" name="Picture 14">
            <a:extLst>
              <a:ext uri="{FF2B5EF4-FFF2-40B4-BE49-F238E27FC236}">
                <a16:creationId xmlns:a16="http://schemas.microsoft.com/office/drawing/2014/main" id="{C2DB9E33-A123-2643-9307-2CE636281B1B}"/>
              </a:ext>
            </a:extLst>
          </p:cNvPr>
          <p:cNvPicPr>
            <a:picLocks noChangeAspect="1"/>
          </p:cNvPicPr>
          <p:nvPr userDrawn="1"/>
        </p:nvPicPr>
        <p:blipFill>
          <a:blip r:embed="rId2">
            <a:alphaModFix amt="16000"/>
          </a:blip>
          <a:stretch>
            <a:fillRect/>
          </a:stretch>
        </p:blipFill>
        <p:spPr>
          <a:xfrm>
            <a:off x="8524799" y="4636277"/>
            <a:ext cx="606322" cy="507331"/>
          </a:xfrm>
          <a:prstGeom prst="rect">
            <a:avLst/>
          </a:prstGeom>
        </p:spPr>
      </p:pic>
      <p:pic>
        <p:nvPicPr>
          <p:cNvPr id="16" name="Picture 15">
            <a:extLst>
              <a:ext uri="{FF2B5EF4-FFF2-40B4-BE49-F238E27FC236}">
                <a16:creationId xmlns:a16="http://schemas.microsoft.com/office/drawing/2014/main" id="{86A06D1D-26CE-E64A-AA02-0730BADCE747}"/>
              </a:ext>
            </a:extLst>
          </p:cNvPr>
          <p:cNvPicPr>
            <a:picLocks noChangeAspect="1"/>
          </p:cNvPicPr>
          <p:nvPr userDrawn="1"/>
        </p:nvPicPr>
        <p:blipFill>
          <a:blip r:embed="rId3">
            <a:alphaModFix amt="17000"/>
          </a:blip>
          <a:stretch>
            <a:fillRect/>
          </a:stretch>
        </p:blipFill>
        <p:spPr>
          <a:xfrm>
            <a:off x="6303891" y="5292712"/>
            <a:ext cx="622300" cy="520700"/>
          </a:xfrm>
          <a:prstGeom prst="rect">
            <a:avLst/>
          </a:prstGeom>
        </p:spPr>
      </p:pic>
      <p:pic>
        <p:nvPicPr>
          <p:cNvPr id="17" name="Picture 16">
            <a:extLst>
              <a:ext uri="{FF2B5EF4-FFF2-40B4-BE49-F238E27FC236}">
                <a16:creationId xmlns:a16="http://schemas.microsoft.com/office/drawing/2014/main" id="{DAD8394D-0A1B-E247-9C82-F10AFA74CC5E}"/>
              </a:ext>
            </a:extLst>
          </p:cNvPr>
          <p:cNvPicPr>
            <a:picLocks noChangeAspect="1"/>
          </p:cNvPicPr>
          <p:nvPr userDrawn="1"/>
        </p:nvPicPr>
        <p:blipFill>
          <a:blip r:embed="rId3">
            <a:alphaModFix amt="76000"/>
          </a:blip>
          <a:stretch>
            <a:fillRect/>
          </a:stretch>
        </p:blipFill>
        <p:spPr>
          <a:xfrm>
            <a:off x="8087512" y="4379759"/>
            <a:ext cx="338386" cy="283139"/>
          </a:xfrm>
          <a:prstGeom prst="rect">
            <a:avLst/>
          </a:prstGeom>
        </p:spPr>
      </p:pic>
      <p:pic>
        <p:nvPicPr>
          <p:cNvPr id="18" name="Picture 17">
            <a:extLst>
              <a:ext uri="{FF2B5EF4-FFF2-40B4-BE49-F238E27FC236}">
                <a16:creationId xmlns:a16="http://schemas.microsoft.com/office/drawing/2014/main" id="{2CBC5AF0-921B-C242-9FB8-F37C2E47C8C9}"/>
              </a:ext>
            </a:extLst>
          </p:cNvPr>
          <p:cNvPicPr>
            <a:picLocks noChangeAspect="1"/>
          </p:cNvPicPr>
          <p:nvPr userDrawn="1"/>
        </p:nvPicPr>
        <p:blipFill>
          <a:blip r:embed="rId3">
            <a:alphaModFix amt="76000"/>
          </a:blip>
          <a:stretch>
            <a:fillRect/>
          </a:stretch>
        </p:blipFill>
        <p:spPr>
          <a:xfrm>
            <a:off x="8657785" y="5330904"/>
            <a:ext cx="257108" cy="215131"/>
          </a:xfrm>
          <a:prstGeom prst="rect">
            <a:avLst/>
          </a:prstGeom>
        </p:spPr>
      </p:pic>
      <p:pic>
        <p:nvPicPr>
          <p:cNvPr id="19" name="Picture 18">
            <a:extLst>
              <a:ext uri="{FF2B5EF4-FFF2-40B4-BE49-F238E27FC236}">
                <a16:creationId xmlns:a16="http://schemas.microsoft.com/office/drawing/2014/main" id="{F395E2BF-CFF4-BE45-B1AC-7C0FD4E16B40}"/>
              </a:ext>
            </a:extLst>
          </p:cNvPr>
          <p:cNvPicPr>
            <a:picLocks noChangeAspect="1"/>
          </p:cNvPicPr>
          <p:nvPr userDrawn="1"/>
        </p:nvPicPr>
        <p:blipFill>
          <a:blip r:embed="rId3">
            <a:alphaModFix amt="54000"/>
          </a:blip>
          <a:stretch>
            <a:fillRect/>
          </a:stretch>
        </p:blipFill>
        <p:spPr>
          <a:xfrm>
            <a:off x="6664254" y="5517042"/>
            <a:ext cx="436369" cy="365125"/>
          </a:xfrm>
          <a:prstGeom prst="rect">
            <a:avLst/>
          </a:prstGeom>
        </p:spPr>
      </p:pic>
      <p:pic>
        <p:nvPicPr>
          <p:cNvPr id="20" name="Picture 19">
            <a:extLst>
              <a:ext uri="{FF2B5EF4-FFF2-40B4-BE49-F238E27FC236}">
                <a16:creationId xmlns:a16="http://schemas.microsoft.com/office/drawing/2014/main" id="{C167149D-7CF6-0C46-89EC-B8E10DEB6BFA}"/>
              </a:ext>
            </a:extLst>
          </p:cNvPr>
          <p:cNvPicPr>
            <a:picLocks noChangeAspect="1"/>
          </p:cNvPicPr>
          <p:nvPr userDrawn="1"/>
        </p:nvPicPr>
        <p:blipFill rotWithShape="1">
          <a:blip r:embed="rId3">
            <a:alphaModFix amt="34000"/>
          </a:blip>
          <a:srcRect r="55298"/>
          <a:stretch/>
        </p:blipFill>
        <p:spPr>
          <a:xfrm>
            <a:off x="8763336" y="5465093"/>
            <a:ext cx="393696" cy="736923"/>
          </a:xfrm>
          <a:prstGeom prst="rect">
            <a:avLst/>
          </a:prstGeom>
        </p:spPr>
      </p:pic>
      <p:pic>
        <p:nvPicPr>
          <p:cNvPr id="21" name="Picture 20">
            <a:extLst>
              <a:ext uri="{FF2B5EF4-FFF2-40B4-BE49-F238E27FC236}">
                <a16:creationId xmlns:a16="http://schemas.microsoft.com/office/drawing/2014/main" id="{27C9086D-CC80-DB45-9330-CED726391510}"/>
              </a:ext>
            </a:extLst>
          </p:cNvPr>
          <p:cNvPicPr>
            <a:picLocks noChangeAspect="1"/>
          </p:cNvPicPr>
          <p:nvPr userDrawn="1"/>
        </p:nvPicPr>
        <p:blipFill>
          <a:blip r:embed="rId3">
            <a:alphaModFix amt="34000"/>
          </a:blip>
          <a:stretch>
            <a:fillRect/>
          </a:stretch>
        </p:blipFill>
        <p:spPr>
          <a:xfrm>
            <a:off x="6509517" y="6158860"/>
            <a:ext cx="281391" cy="235450"/>
          </a:xfrm>
          <a:prstGeom prst="rect">
            <a:avLst/>
          </a:prstGeom>
        </p:spPr>
      </p:pic>
      <p:pic>
        <p:nvPicPr>
          <p:cNvPr id="22" name="Picture 21">
            <a:extLst>
              <a:ext uri="{FF2B5EF4-FFF2-40B4-BE49-F238E27FC236}">
                <a16:creationId xmlns:a16="http://schemas.microsoft.com/office/drawing/2014/main" id="{9977699D-4365-094C-AA6C-E97CA9A22653}"/>
              </a:ext>
            </a:extLst>
          </p:cNvPr>
          <p:cNvPicPr>
            <a:picLocks noChangeAspect="1"/>
          </p:cNvPicPr>
          <p:nvPr userDrawn="1"/>
        </p:nvPicPr>
        <p:blipFill>
          <a:blip r:embed="rId3">
            <a:alphaModFix amt="34000"/>
          </a:blip>
          <a:stretch>
            <a:fillRect/>
          </a:stretch>
        </p:blipFill>
        <p:spPr>
          <a:xfrm>
            <a:off x="7175164" y="5304962"/>
            <a:ext cx="281391" cy="235450"/>
          </a:xfrm>
          <a:prstGeom prst="rect">
            <a:avLst/>
          </a:prstGeom>
        </p:spPr>
      </p:pic>
      <p:pic>
        <p:nvPicPr>
          <p:cNvPr id="23" name="Picture 22">
            <a:extLst>
              <a:ext uri="{FF2B5EF4-FFF2-40B4-BE49-F238E27FC236}">
                <a16:creationId xmlns:a16="http://schemas.microsoft.com/office/drawing/2014/main" id="{8D288121-46DA-594C-BDA0-55066E47E6DB}"/>
              </a:ext>
            </a:extLst>
          </p:cNvPr>
          <p:cNvPicPr>
            <a:picLocks noChangeAspect="1"/>
          </p:cNvPicPr>
          <p:nvPr userDrawn="1"/>
        </p:nvPicPr>
        <p:blipFill>
          <a:blip r:embed="rId3">
            <a:alphaModFix amt="54000"/>
          </a:blip>
          <a:stretch>
            <a:fillRect/>
          </a:stretch>
        </p:blipFill>
        <p:spPr>
          <a:xfrm>
            <a:off x="5012618" y="6393700"/>
            <a:ext cx="563631" cy="471610"/>
          </a:xfrm>
          <a:prstGeom prst="rect">
            <a:avLst/>
          </a:prstGeom>
        </p:spPr>
      </p:pic>
      <p:pic>
        <p:nvPicPr>
          <p:cNvPr id="24" name="Picture 23">
            <a:extLst>
              <a:ext uri="{FF2B5EF4-FFF2-40B4-BE49-F238E27FC236}">
                <a16:creationId xmlns:a16="http://schemas.microsoft.com/office/drawing/2014/main" id="{3A3D1958-E38A-FB44-B9EF-A53F4E916629}"/>
              </a:ext>
            </a:extLst>
          </p:cNvPr>
          <p:cNvPicPr>
            <a:picLocks noChangeAspect="1"/>
          </p:cNvPicPr>
          <p:nvPr userDrawn="1"/>
        </p:nvPicPr>
        <p:blipFill>
          <a:blip r:embed="rId3">
            <a:alphaModFix amt="13000"/>
          </a:blip>
          <a:stretch>
            <a:fillRect/>
          </a:stretch>
        </p:blipFill>
        <p:spPr>
          <a:xfrm>
            <a:off x="7034468" y="4749300"/>
            <a:ext cx="281391" cy="235450"/>
          </a:xfrm>
          <a:prstGeom prst="rect">
            <a:avLst/>
          </a:prstGeom>
        </p:spPr>
      </p:pic>
      <p:pic>
        <p:nvPicPr>
          <p:cNvPr id="26" name="Picture 25" descr="A picture containing clock, drawing&#10;&#10;Description automatically generated">
            <a:extLst>
              <a:ext uri="{FF2B5EF4-FFF2-40B4-BE49-F238E27FC236}">
                <a16:creationId xmlns:a16="http://schemas.microsoft.com/office/drawing/2014/main" id="{EE91E037-16B4-4BB9-AC45-A85F26F39A8C}"/>
              </a:ext>
            </a:extLst>
          </p:cNvPr>
          <p:cNvPicPr>
            <a:picLocks noChangeAspect="1"/>
          </p:cNvPicPr>
          <p:nvPr userDrawn="1"/>
        </p:nvPicPr>
        <p:blipFill>
          <a:blip r:embed="rId4"/>
          <a:stretch>
            <a:fillRect/>
          </a:stretch>
        </p:blipFill>
        <p:spPr>
          <a:xfrm>
            <a:off x="500973" y="5888659"/>
            <a:ext cx="3593067" cy="775851"/>
          </a:xfrm>
          <a:prstGeom prst="rect">
            <a:avLst/>
          </a:prstGeom>
        </p:spPr>
      </p:pic>
    </p:spTree>
    <p:extLst>
      <p:ext uri="{BB962C8B-B14F-4D97-AF65-F5344CB8AC3E}">
        <p14:creationId xmlns:p14="http://schemas.microsoft.com/office/powerpoint/2010/main" val="3596443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BC733-B2E4-2645-84AB-3F83C308B10C}"/>
              </a:ext>
            </a:extLst>
          </p:cNvPr>
          <p:cNvSpPr>
            <a:spLocks noGrp="1"/>
          </p:cNvSpPr>
          <p:nvPr>
            <p:ph type="title"/>
          </p:nvPr>
        </p:nvSpPr>
        <p:spPr>
          <a:xfrm>
            <a:off x="628650" y="630669"/>
            <a:ext cx="7886700" cy="532513"/>
          </a:xfrm>
        </p:spPr>
        <p:txBody>
          <a:bodyPr>
            <a:noAutofit/>
          </a:bodyPr>
          <a:lstStyle>
            <a:lvl1pPr>
              <a:defRPr sz="3600"/>
            </a:lvl1pPr>
          </a:lstStyle>
          <a:p>
            <a:r>
              <a:rPr lang="en-US" dirty="0"/>
              <a:t>Click to edit Master title style</a:t>
            </a:r>
          </a:p>
        </p:txBody>
      </p:sp>
      <p:sp>
        <p:nvSpPr>
          <p:cNvPr id="3" name="Content Placeholder 2">
            <a:extLst>
              <a:ext uri="{FF2B5EF4-FFF2-40B4-BE49-F238E27FC236}">
                <a16:creationId xmlns:a16="http://schemas.microsoft.com/office/drawing/2014/main" id="{A6EA4F99-8329-DD49-862E-E169B2B61D64}"/>
              </a:ext>
            </a:extLst>
          </p:cNvPr>
          <p:cNvSpPr>
            <a:spLocks noGrp="1"/>
          </p:cNvSpPr>
          <p:nvPr>
            <p:ph sz="half" idx="1"/>
          </p:nvPr>
        </p:nvSpPr>
        <p:spPr>
          <a:xfrm>
            <a:off x="628650" y="1407163"/>
            <a:ext cx="3886200" cy="4238861"/>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8C441D8-6F60-B64E-8268-3EADBDC4D304}"/>
              </a:ext>
            </a:extLst>
          </p:cNvPr>
          <p:cNvSpPr>
            <a:spLocks noGrp="1"/>
          </p:cNvSpPr>
          <p:nvPr>
            <p:ph sz="half" idx="2"/>
          </p:nvPr>
        </p:nvSpPr>
        <p:spPr>
          <a:xfrm>
            <a:off x="4629150" y="1407163"/>
            <a:ext cx="3886200" cy="4238861"/>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FADF26E6-EDDB-994E-93BC-11B3B5349351}"/>
              </a:ext>
            </a:extLst>
          </p:cNvPr>
          <p:cNvSpPr>
            <a:spLocks noGrp="1"/>
          </p:cNvSpPr>
          <p:nvPr>
            <p:ph type="dt" sz="half" idx="10"/>
          </p:nvPr>
        </p:nvSpPr>
        <p:spPr/>
        <p:txBody>
          <a:bodyPr/>
          <a:lstStyle/>
          <a:p>
            <a:fld id="{92D76D77-CCB4-3849-A8DF-B0A125267C7D}" type="datetimeFigureOut">
              <a:rPr lang="en-US" smtClean="0"/>
              <a:t>6/22/2022</a:t>
            </a:fld>
            <a:endParaRPr lang="en-US"/>
          </a:p>
        </p:txBody>
      </p:sp>
      <p:sp>
        <p:nvSpPr>
          <p:cNvPr id="6" name="Footer Placeholder 5">
            <a:extLst>
              <a:ext uri="{FF2B5EF4-FFF2-40B4-BE49-F238E27FC236}">
                <a16:creationId xmlns:a16="http://schemas.microsoft.com/office/drawing/2014/main" id="{90D1AD96-774C-FC49-A945-EA35CAD1D2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081ECE-91D5-DE46-A7D3-6352A06AEE89}"/>
              </a:ext>
            </a:extLst>
          </p:cNvPr>
          <p:cNvSpPr>
            <a:spLocks noGrp="1"/>
          </p:cNvSpPr>
          <p:nvPr>
            <p:ph type="sldNum" sz="quarter" idx="12"/>
          </p:nvPr>
        </p:nvSpPr>
        <p:spPr/>
        <p:txBody>
          <a:bodyPr/>
          <a:lstStyle/>
          <a:p>
            <a:fld id="{A1213175-95A7-3343-B72B-26492C4DCE35}" type="slidenum">
              <a:rPr lang="en-US" smtClean="0"/>
              <a:t>‹#›</a:t>
            </a:fld>
            <a:endParaRPr lang="en-US"/>
          </a:p>
        </p:txBody>
      </p:sp>
      <p:pic>
        <p:nvPicPr>
          <p:cNvPr id="9" name="Picture 8" descr="A picture containing clock, drawing&#10;&#10;Description automatically generated">
            <a:extLst>
              <a:ext uri="{FF2B5EF4-FFF2-40B4-BE49-F238E27FC236}">
                <a16:creationId xmlns:a16="http://schemas.microsoft.com/office/drawing/2014/main" id="{83A6F05A-07BD-4D98-996F-5B5F54CFCC24}"/>
              </a:ext>
            </a:extLst>
          </p:cNvPr>
          <p:cNvPicPr>
            <a:picLocks noChangeAspect="1"/>
          </p:cNvPicPr>
          <p:nvPr userDrawn="1"/>
        </p:nvPicPr>
        <p:blipFill>
          <a:blip r:embed="rId2"/>
          <a:stretch>
            <a:fillRect/>
          </a:stretch>
        </p:blipFill>
        <p:spPr>
          <a:xfrm>
            <a:off x="4922283" y="5841423"/>
            <a:ext cx="3593067" cy="775851"/>
          </a:xfrm>
          <a:prstGeom prst="rect">
            <a:avLst/>
          </a:prstGeom>
        </p:spPr>
      </p:pic>
    </p:spTree>
    <p:extLst>
      <p:ext uri="{BB962C8B-B14F-4D97-AF65-F5344CB8AC3E}">
        <p14:creationId xmlns:p14="http://schemas.microsoft.com/office/powerpoint/2010/main" val="4050027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47EFA-CBEB-8948-BD08-65D38CA56A79}"/>
              </a:ext>
            </a:extLst>
          </p:cNvPr>
          <p:cNvSpPr>
            <a:spLocks noGrp="1"/>
          </p:cNvSpPr>
          <p:nvPr>
            <p:ph type="title"/>
          </p:nvPr>
        </p:nvSpPr>
        <p:spPr>
          <a:xfrm>
            <a:off x="629841" y="634617"/>
            <a:ext cx="7886700" cy="514439"/>
          </a:xfrm>
        </p:spPr>
        <p:txBody>
          <a:bodyPr>
            <a:normAutofit/>
          </a:bodyPr>
          <a:lstStyle>
            <a:lvl1pPr>
              <a:defRPr sz="3600"/>
            </a:lvl1pPr>
          </a:lstStyle>
          <a:p>
            <a:r>
              <a:rPr lang="en-US" dirty="0"/>
              <a:t>Click to edit Master title style</a:t>
            </a:r>
          </a:p>
        </p:txBody>
      </p:sp>
      <p:sp>
        <p:nvSpPr>
          <p:cNvPr id="3" name="Text Placeholder 2">
            <a:extLst>
              <a:ext uri="{FF2B5EF4-FFF2-40B4-BE49-F238E27FC236}">
                <a16:creationId xmlns:a16="http://schemas.microsoft.com/office/drawing/2014/main" id="{319530D2-7B40-3E49-AAA9-B797C7672863}"/>
              </a:ext>
            </a:extLst>
          </p:cNvPr>
          <p:cNvSpPr>
            <a:spLocks noGrp="1"/>
          </p:cNvSpPr>
          <p:nvPr>
            <p:ph type="body" idx="1"/>
          </p:nvPr>
        </p:nvSpPr>
        <p:spPr>
          <a:xfrm>
            <a:off x="629842" y="1410561"/>
            <a:ext cx="3868340" cy="347934"/>
          </a:xfrm>
        </p:spPr>
        <p:txBody>
          <a:bodyPr anchor="t">
            <a:noAutofit/>
          </a:bodyPr>
          <a:lstStyle>
            <a:lvl1pPr marL="0" indent="0">
              <a:buNone/>
              <a:defRPr sz="2400" b="1">
                <a:solidFill>
                  <a:srgbClr val="79BC61"/>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A67F90A7-D26D-4545-92EF-EC09E307D1EF}"/>
              </a:ext>
            </a:extLst>
          </p:cNvPr>
          <p:cNvSpPr>
            <a:spLocks noGrp="1"/>
          </p:cNvSpPr>
          <p:nvPr>
            <p:ph sz="half" idx="2"/>
          </p:nvPr>
        </p:nvSpPr>
        <p:spPr>
          <a:xfrm>
            <a:off x="629842" y="2020001"/>
            <a:ext cx="3868340" cy="3626024"/>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E5A79FB-54A4-F94C-B8D5-EF4D820409F3}"/>
              </a:ext>
            </a:extLst>
          </p:cNvPr>
          <p:cNvSpPr>
            <a:spLocks noGrp="1"/>
          </p:cNvSpPr>
          <p:nvPr>
            <p:ph type="body" sz="quarter" idx="3"/>
          </p:nvPr>
        </p:nvSpPr>
        <p:spPr>
          <a:xfrm>
            <a:off x="4629150" y="1410561"/>
            <a:ext cx="3887391" cy="347934"/>
          </a:xfrm>
        </p:spPr>
        <p:txBody>
          <a:bodyPr anchor="t">
            <a:noAutofit/>
          </a:bodyPr>
          <a:lstStyle>
            <a:lvl1pPr marL="0" indent="0">
              <a:buNone/>
              <a:defRPr sz="2400" b="1">
                <a:solidFill>
                  <a:srgbClr val="79BC61"/>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5FB9E738-A5ED-E24B-8DB4-3025FF186522}"/>
              </a:ext>
            </a:extLst>
          </p:cNvPr>
          <p:cNvSpPr>
            <a:spLocks noGrp="1"/>
          </p:cNvSpPr>
          <p:nvPr>
            <p:ph sz="quarter" idx="4"/>
          </p:nvPr>
        </p:nvSpPr>
        <p:spPr>
          <a:xfrm>
            <a:off x="4629150" y="2020001"/>
            <a:ext cx="3887391" cy="3626024"/>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43982733-CD10-9546-853C-04E0A4303859}"/>
              </a:ext>
            </a:extLst>
          </p:cNvPr>
          <p:cNvSpPr>
            <a:spLocks noGrp="1"/>
          </p:cNvSpPr>
          <p:nvPr>
            <p:ph type="dt" sz="half" idx="10"/>
          </p:nvPr>
        </p:nvSpPr>
        <p:spPr/>
        <p:txBody>
          <a:bodyPr/>
          <a:lstStyle/>
          <a:p>
            <a:fld id="{92D76D77-CCB4-3849-A8DF-B0A125267C7D}" type="datetimeFigureOut">
              <a:rPr lang="en-US" smtClean="0"/>
              <a:t>6/22/2022</a:t>
            </a:fld>
            <a:endParaRPr lang="en-US"/>
          </a:p>
        </p:txBody>
      </p:sp>
      <p:sp>
        <p:nvSpPr>
          <p:cNvPr id="8" name="Footer Placeholder 7">
            <a:extLst>
              <a:ext uri="{FF2B5EF4-FFF2-40B4-BE49-F238E27FC236}">
                <a16:creationId xmlns:a16="http://schemas.microsoft.com/office/drawing/2014/main" id="{E2BBA0F3-9269-C74E-95F1-048CE99A5E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0202806-9695-F64F-B0F4-6516D74E8BBC}"/>
              </a:ext>
            </a:extLst>
          </p:cNvPr>
          <p:cNvSpPr>
            <a:spLocks noGrp="1"/>
          </p:cNvSpPr>
          <p:nvPr>
            <p:ph type="sldNum" sz="quarter" idx="12"/>
          </p:nvPr>
        </p:nvSpPr>
        <p:spPr/>
        <p:txBody>
          <a:bodyPr/>
          <a:lstStyle/>
          <a:p>
            <a:fld id="{A1213175-95A7-3343-B72B-26492C4DCE35}" type="slidenum">
              <a:rPr lang="en-US" smtClean="0"/>
              <a:t>‹#›</a:t>
            </a:fld>
            <a:endParaRPr lang="en-US"/>
          </a:p>
        </p:txBody>
      </p:sp>
      <p:pic>
        <p:nvPicPr>
          <p:cNvPr id="11" name="Picture 10" descr="A picture containing clock, drawing&#10;&#10;Description automatically generated">
            <a:extLst>
              <a:ext uri="{FF2B5EF4-FFF2-40B4-BE49-F238E27FC236}">
                <a16:creationId xmlns:a16="http://schemas.microsoft.com/office/drawing/2014/main" id="{70ECE33D-2B3A-4E09-B601-53E227A0D636}"/>
              </a:ext>
            </a:extLst>
          </p:cNvPr>
          <p:cNvPicPr>
            <a:picLocks noChangeAspect="1"/>
          </p:cNvPicPr>
          <p:nvPr userDrawn="1"/>
        </p:nvPicPr>
        <p:blipFill>
          <a:blip r:embed="rId2"/>
          <a:stretch>
            <a:fillRect/>
          </a:stretch>
        </p:blipFill>
        <p:spPr>
          <a:xfrm>
            <a:off x="4922283" y="5841423"/>
            <a:ext cx="3593067" cy="775851"/>
          </a:xfrm>
          <a:prstGeom prst="rect">
            <a:avLst/>
          </a:prstGeom>
        </p:spPr>
      </p:pic>
    </p:spTree>
    <p:extLst>
      <p:ext uri="{BB962C8B-B14F-4D97-AF65-F5344CB8AC3E}">
        <p14:creationId xmlns:p14="http://schemas.microsoft.com/office/powerpoint/2010/main" val="573290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6C7BB-50D1-6448-A965-3EF0CEF107EE}"/>
              </a:ext>
            </a:extLst>
          </p:cNvPr>
          <p:cNvSpPr>
            <a:spLocks noGrp="1"/>
          </p:cNvSpPr>
          <p:nvPr>
            <p:ph type="title"/>
          </p:nvPr>
        </p:nvSpPr>
        <p:spPr>
          <a:xfrm>
            <a:off x="628650" y="628650"/>
            <a:ext cx="7886700" cy="583475"/>
          </a:xfrm>
        </p:spPr>
        <p:txBody>
          <a:bodyPr>
            <a:normAutofit/>
          </a:bodyPr>
          <a:lstStyle>
            <a:lvl1pPr>
              <a:defRPr sz="3600"/>
            </a:lvl1pPr>
          </a:lstStyle>
          <a:p>
            <a:r>
              <a:rPr lang="en-US" dirty="0"/>
              <a:t>Click to edit Master title style</a:t>
            </a:r>
          </a:p>
        </p:txBody>
      </p:sp>
      <p:sp>
        <p:nvSpPr>
          <p:cNvPr id="3" name="Date Placeholder 2">
            <a:extLst>
              <a:ext uri="{FF2B5EF4-FFF2-40B4-BE49-F238E27FC236}">
                <a16:creationId xmlns:a16="http://schemas.microsoft.com/office/drawing/2014/main" id="{47595F5B-7A8E-3449-9B46-39234B9DB9F7}"/>
              </a:ext>
            </a:extLst>
          </p:cNvPr>
          <p:cNvSpPr>
            <a:spLocks noGrp="1"/>
          </p:cNvSpPr>
          <p:nvPr>
            <p:ph type="dt" sz="half" idx="10"/>
          </p:nvPr>
        </p:nvSpPr>
        <p:spPr/>
        <p:txBody>
          <a:bodyPr/>
          <a:lstStyle/>
          <a:p>
            <a:fld id="{92D76D77-CCB4-3849-A8DF-B0A125267C7D}" type="datetimeFigureOut">
              <a:rPr lang="en-US" smtClean="0"/>
              <a:t>6/22/2022</a:t>
            </a:fld>
            <a:endParaRPr lang="en-US"/>
          </a:p>
        </p:txBody>
      </p:sp>
      <p:sp>
        <p:nvSpPr>
          <p:cNvPr id="4" name="Footer Placeholder 3">
            <a:extLst>
              <a:ext uri="{FF2B5EF4-FFF2-40B4-BE49-F238E27FC236}">
                <a16:creationId xmlns:a16="http://schemas.microsoft.com/office/drawing/2014/main" id="{1FB49FEB-95DB-1942-90B9-B42735BF670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129026-2B34-ED45-B60F-47E50F30DDB4}"/>
              </a:ext>
            </a:extLst>
          </p:cNvPr>
          <p:cNvSpPr>
            <a:spLocks noGrp="1"/>
          </p:cNvSpPr>
          <p:nvPr>
            <p:ph type="sldNum" sz="quarter" idx="12"/>
          </p:nvPr>
        </p:nvSpPr>
        <p:spPr/>
        <p:txBody>
          <a:bodyPr/>
          <a:lstStyle/>
          <a:p>
            <a:fld id="{A1213175-95A7-3343-B72B-26492C4DCE35}" type="slidenum">
              <a:rPr lang="en-US" smtClean="0"/>
              <a:t>‹#›</a:t>
            </a:fld>
            <a:endParaRPr lang="en-US"/>
          </a:p>
        </p:txBody>
      </p:sp>
      <p:pic>
        <p:nvPicPr>
          <p:cNvPr id="7" name="Picture 6" descr="A picture containing clock, drawing&#10;&#10;Description automatically generated">
            <a:extLst>
              <a:ext uri="{FF2B5EF4-FFF2-40B4-BE49-F238E27FC236}">
                <a16:creationId xmlns:a16="http://schemas.microsoft.com/office/drawing/2014/main" id="{B70FA20A-59D6-4D31-AECF-DCB9C5C717ED}"/>
              </a:ext>
            </a:extLst>
          </p:cNvPr>
          <p:cNvPicPr>
            <a:picLocks noChangeAspect="1"/>
          </p:cNvPicPr>
          <p:nvPr userDrawn="1"/>
        </p:nvPicPr>
        <p:blipFill>
          <a:blip r:embed="rId2"/>
          <a:stretch>
            <a:fillRect/>
          </a:stretch>
        </p:blipFill>
        <p:spPr>
          <a:xfrm>
            <a:off x="4922283" y="5841423"/>
            <a:ext cx="3593067" cy="775851"/>
          </a:xfrm>
          <a:prstGeom prst="rect">
            <a:avLst/>
          </a:prstGeom>
        </p:spPr>
      </p:pic>
    </p:spTree>
    <p:extLst>
      <p:ext uri="{BB962C8B-B14F-4D97-AF65-F5344CB8AC3E}">
        <p14:creationId xmlns:p14="http://schemas.microsoft.com/office/powerpoint/2010/main" val="5240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2BACCC-EDE1-B244-9EDD-DF19DFFE9922}"/>
              </a:ext>
            </a:extLst>
          </p:cNvPr>
          <p:cNvSpPr>
            <a:spLocks noGrp="1"/>
          </p:cNvSpPr>
          <p:nvPr>
            <p:ph type="dt" sz="half" idx="10"/>
          </p:nvPr>
        </p:nvSpPr>
        <p:spPr/>
        <p:txBody>
          <a:bodyPr/>
          <a:lstStyle/>
          <a:p>
            <a:fld id="{92D76D77-CCB4-3849-A8DF-B0A125267C7D}" type="datetimeFigureOut">
              <a:rPr lang="en-US" smtClean="0"/>
              <a:t>6/22/2022</a:t>
            </a:fld>
            <a:endParaRPr lang="en-US"/>
          </a:p>
        </p:txBody>
      </p:sp>
      <p:sp>
        <p:nvSpPr>
          <p:cNvPr id="3" name="Footer Placeholder 2">
            <a:extLst>
              <a:ext uri="{FF2B5EF4-FFF2-40B4-BE49-F238E27FC236}">
                <a16:creationId xmlns:a16="http://schemas.microsoft.com/office/drawing/2014/main" id="{396948E9-DCF4-9E44-A625-7C3D5F98F9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77FB366-BAB0-6548-A2B7-3609967E52B6}"/>
              </a:ext>
            </a:extLst>
          </p:cNvPr>
          <p:cNvSpPr>
            <a:spLocks noGrp="1"/>
          </p:cNvSpPr>
          <p:nvPr>
            <p:ph type="sldNum" sz="quarter" idx="12"/>
          </p:nvPr>
        </p:nvSpPr>
        <p:spPr/>
        <p:txBody>
          <a:bodyPr/>
          <a:lstStyle/>
          <a:p>
            <a:fld id="{A1213175-95A7-3343-B72B-26492C4DCE35}" type="slidenum">
              <a:rPr lang="en-US" smtClean="0"/>
              <a:t>‹#›</a:t>
            </a:fld>
            <a:endParaRPr lang="en-US"/>
          </a:p>
        </p:txBody>
      </p:sp>
      <p:pic>
        <p:nvPicPr>
          <p:cNvPr id="6" name="Picture 5" descr="A picture containing clock, drawing&#10;&#10;Description automatically generated">
            <a:extLst>
              <a:ext uri="{FF2B5EF4-FFF2-40B4-BE49-F238E27FC236}">
                <a16:creationId xmlns:a16="http://schemas.microsoft.com/office/drawing/2014/main" id="{F6E15C08-0234-4885-BE12-6605AB34267E}"/>
              </a:ext>
            </a:extLst>
          </p:cNvPr>
          <p:cNvPicPr>
            <a:picLocks noChangeAspect="1"/>
          </p:cNvPicPr>
          <p:nvPr userDrawn="1"/>
        </p:nvPicPr>
        <p:blipFill>
          <a:blip r:embed="rId2"/>
          <a:stretch>
            <a:fillRect/>
          </a:stretch>
        </p:blipFill>
        <p:spPr>
          <a:xfrm>
            <a:off x="4922283" y="5841423"/>
            <a:ext cx="3593067" cy="775851"/>
          </a:xfrm>
          <a:prstGeom prst="rect">
            <a:avLst/>
          </a:prstGeom>
        </p:spPr>
      </p:pic>
    </p:spTree>
    <p:extLst>
      <p:ext uri="{BB962C8B-B14F-4D97-AF65-F5344CB8AC3E}">
        <p14:creationId xmlns:p14="http://schemas.microsoft.com/office/powerpoint/2010/main" val="2114956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FAC0C-A202-344B-A565-30A3E56BAAEA}"/>
              </a:ext>
            </a:extLst>
          </p:cNvPr>
          <p:cNvSpPr>
            <a:spLocks noGrp="1"/>
          </p:cNvSpPr>
          <p:nvPr>
            <p:ph type="title"/>
          </p:nvPr>
        </p:nvSpPr>
        <p:spPr>
          <a:xfrm>
            <a:off x="629841" y="628650"/>
            <a:ext cx="2949178" cy="1339487"/>
          </a:xfrm>
        </p:spPr>
        <p:txBody>
          <a:bodyPr anchor="t">
            <a:normAutofit/>
          </a:bodyPr>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1C279083-C57E-4B48-8BF0-52F0D44B489C}"/>
              </a:ext>
            </a:extLst>
          </p:cNvPr>
          <p:cNvSpPr>
            <a:spLocks noGrp="1"/>
          </p:cNvSpPr>
          <p:nvPr>
            <p:ph idx="1"/>
          </p:nvPr>
        </p:nvSpPr>
        <p:spPr>
          <a:xfrm>
            <a:off x="3887391" y="628651"/>
            <a:ext cx="4629150" cy="4868053"/>
          </a:xfrm>
        </p:spPr>
        <p:txBody>
          <a:bodyPr lIns="0" tIns="0" rIns="0" bIns="0"/>
          <a:lstStyle>
            <a:lvl1pPr>
              <a:lnSpc>
                <a:spcPct val="100000"/>
              </a:lnSpc>
              <a:defRPr sz="2400"/>
            </a:lvl1pPr>
            <a:lvl2pPr>
              <a:lnSpc>
                <a:spcPct val="100000"/>
              </a:lnSpc>
              <a:defRPr sz="2100"/>
            </a:lvl2pPr>
            <a:lvl3pPr>
              <a:lnSpc>
                <a:spcPct val="100000"/>
              </a:lnSpc>
              <a:defRPr sz="1800"/>
            </a:lvl3pPr>
            <a:lvl4pPr>
              <a:lnSpc>
                <a:spcPct val="100000"/>
              </a:lnSpc>
              <a:defRPr sz="1500"/>
            </a:lvl4pPr>
            <a:lvl5pPr>
              <a:lnSpc>
                <a:spcPct val="100000"/>
              </a:lnSpc>
              <a:defRPr sz="1500"/>
            </a:lvl5pPr>
            <a:lvl6pPr>
              <a:defRPr sz="1500"/>
            </a:lvl6pPr>
            <a:lvl7pPr>
              <a:defRPr sz="1500"/>
            </a:lvl7pPr>
            <a:lvl8pPr>
              <a:defRPr sz="1500"/>
            </a:lvl8pPr>
            <a:lvl9pPr>
              <a:defRPr sz="1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4D558696-AF7C-FD44-96D7-1598BD27D5D5}"/>
              </a:ext>
            </a:extLst>
          </p:cNvPr>
          <p:cNvSpPr>
            <a:spLocks noGrp="1"/>
          </p:cNvSpPr>
          <p:nvPr>
            <p:ph type="body" sz="half" idx="2"/>
          </p:nvPr>
        </p:nvSpPr>
        <p:spPr>
          <a:xfrm>
            <a:off x="629841" y="2211818"/>
            <a:ext cx="2949178" cy="3284886"/>
          </a:xfrm>
        </p:spPr>
        <p:txBody>
          <a:bodyPr>
            <a:normAutofit/>
          </a:bodyPr>
          <a:lstStyle>
            <a:lvl1pPr marL="0" indent="0">
              <a:buNone/>
              <a:defRPr sz="2400" b="1">
                <a:solidFill>
                  <a:srgbClr val="79BC61"/>
                </a:solidFill>
                <a:latin typeface="Arial" panose="020B0604020202020204" pitchFamily="34" charset="0"/>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
        <p:nvSpPr>
          <p:cNvPr id="5" name="Date Placeholder 4">
            <a:extLst>
              <a:ext uri="{FF2B5EF4-FFF2-40B4-BE49-F238E27FC236}">
                <a16:creationId xmlns:a16="http://schemas.microsoft.com/office/drawing/2014/main" id="{3F9C2A61-A5E4-8A4A-ADDB-AA15013C3F85}"/>
              </a:ext>
            </a:extLst>
          </p:cNvPr>
          <p:cNvSpPr>
            <a:spLocks noGrp="1"/>
          </p:cNvSpPr>
          <p:nvPr>
            <p:ph type="dt" sz="half" idx="10"/>
          </p:nvPr>
        </p:nvSpPr>
        <p:spPr/>
        <p:txBody>
          <a:bodyPr/>
          <a:lstStyle/>
          <a:p>
            <a:fld id="{92D76D77-CCB4-3849-A8DF-B0A125267C7D}" type="datetimeFigureOut">
              <a:rPr lang="en-US" smtClean="0"/>
              <a:t>6/22/2022</a:t>
            </a:fld>
            <a:endParaRPr lang="en-US"/>
          </a:p>
        </p:txBody>
      </p:sp>
      <p:sp>
        <p:nvSpPr>
          <p:cNvPr id="6" name="Footer Placeholder 5">
            <a:extLst>
              <a:ext uri="{FF2B5EF4-FFF2-40B4-BE49-F238E27FC236}">
                <a16:creationId xmlns:a16="http://schemas.microsoft.com/office/drawing/2014/main" id="{F6F94D83-D681-7141-92C0-C1CED7AD99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597FF4-5EBD-AE4E-80F5-3FBB0CC8211B}"/>
              </a:ext>
            </a:extLst>
          </p:cNvPr>
          <p:cNvSpPr>
            <a:spLocks noGrp="1"/>
          </p:cNvSpPr>
          <p:nvPr>
            <p:ph type="sldNum" sz="quarter" idx="12"/>
          </p:nvPr>
        </p:nvSpPr>
        <p:spPr/>
        <p:txBody>
          <a:bodyPr/>
          <a:lstStyle/>
          <a:p>
            <a:fld id="{A1213175-95A7-3343-B72B-26492C4DCE35}" type="slidenum">
              <a:rPr lang="en-US" smtClean="0"/>
              <a:t>‹#›</a:t>
            </a:fld>
            <a:endParaRPr lang="en-US"/>
          </a:p>
        </p:txBody>
      </p:sp>
      <p:pic>
        <p:nvPicPr>
          <p:cNvPr id="9" name="Picture 8" descr="A picture containing clock, drawing&#10;&#10;Description automatically generated">
            <a:extLst>
              <a:ext uri="{FF2B5EF4-FFF2-40B4-BE49-F238E27FC236}">
                <a16:creationId xmlns:a16="http://schemas.microsoft.com/office/drawing/2014/main" id="{3B035AF9-430F-47F4-A086-53159867E54A}"/>
              </a:ext>
            </a:extLst>
          </p:cNvPr>
          <p:cNvPicPr>
            <a:picLocks noChangeAspect="1"/>
          </p:cNvPicPr>
          <p:nvPr userDrawn="1"/>
        </p:nvPicPr>
        <p:blipFill>
          <a:blip r:embed="rId2"/>
          <a:stretch>
            <a:fillRect/>
          </a:stretch>
        </p:blipFill>
        <p:spPr>
          <a:xfrm>
            <a:off x="4922283" y="5841423"/>
            <a:ext cx="3593067" cy="775851"/>
          </a:xfrm>
          <a:prstGeom prst="rect">
            <a:avLst/>
          </a:prstGeom>
        </p:spPr>
      </p:pic>
    </p:spTree>
    <p:extLst>
      <p:ext uri="{BB962C8B-B14F-4D97-AF65-F5344CB8AC3E}">
        <p14:creationId xmlns:p14="http://schemas.microsoft.com/office/powerpoint/2010/main" val="685452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38F72-5368-4847-9925-3EF97F1C4033}"/>
              </a:ext>
            </a:extLst>
          </p:cNvPr>
          <p:cNvSpPr>
            <a:spLocks noGrp="1"/>
          </p:cNvSpPr>
          <p:nvPr>
            <p:ph type="title"/>
          </p:nvPr>
        </p:nvSpPr>
        <p:spPr>
          <a:xfrm>
            <a:off x="629841" y="457200"/>
            <a:ext cx="2949178" cy="1336766"/>
          </a:xfrm>
        </p:spPr>
        <p:txBody>
          <a:bodyPr anchor="t">
            <a:normAutofit/>
          </a:bodyPr>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17ED4349-8297-7842-8698-F440CD165DD8}"/>
              </a:ext>
            </a:extLst>
          </p:cNvPr>
          <p:cNvSpPr>
            <a:spLocks noGrp="1"/>
          </p:cNvSpPr>
          <p:nvPr>
            <p:ph type="pic" idx="1"/>
          </p:nvPr>
        </p:nvSpPr>
        <p:spPr>
          <a:xfrm>
            <a:off x="3887391" y="457201"/>
            <a:ext cx="4629150" cy="5068956"/>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E7D9B8EB-63FD-FE4C-9F49-022BDEDA2138}"/>
              </a:ext>
            </a:extLst>
          </p:cNvPr>
          <p:cNvSpPr>
            <a:spLocks noGrp="1"/>
          </p:cNvSpPr>
          <p:nvPr>
            <p:ph type="body" sz="half" idx="2"/>
          </p:nvPr>
        </p:nvSpPr>
        <p:spPr>
          <a:xfrm>
            <a:off x="629841" y="2057400"/>
            <a:ext cx="2949178" cy="3468757"/>
          </a:xfrm>
        </p:spPr>
        <p:txBody>
          <a:bodyPr>
            <a:normAutofit/>
          </a:bodyPr>
          <a:lstStyle>
            <a:lvl1pPr marL="0" indent="0">
              <a:buNone/>
              <a:defRPr sz="2400" b="1">
                <a:solidFill>
                  <a:srgbClr val="79BC61"/>
                </a:solidFill>
                <a:latin typeface="Arial" panose="020B0604020202020204" pitchFamily="34" charset="0"/>
                <a:cs typeface="Arial" panose="020B06040202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
        <p:nvSpPr>
          <p:cNvPr id="5" name="Date Placeholder 4">
            <a:extLst>
              <a:ext uri="{FF2B5EF4-FFF2-40B4-BE49-F238E27FC236}">
                <a16:creationId xmlns:a16="http://schemas.microsoft.com/office/drawing/2014/main" id="{0403B36F-A116-4541-8890-640A5732B558}"/>
              </a:ext>
            </a:extLst>
          </p:cNvPr>
          <p:cNvSpPr>
            <a:spLocks noGrp="1"/>
          </p:cNvSpPr>
          <p:nvPr>
            <p:ph type="dt" sz="half" idx="10"/>
          </p:nvPr>
        </p:nvSpPr>
        <p:spPr/>
        <p:txBody>
          <a:bodyPr/>
          <a:lstStyle/>
          <a:p>
            <a:fld id="{92D76D77-CCB4-3849-A8DF-B0A125267C7D}" type="datetimeFigureOut">
              <a:rPr lang="en-US" smtClean="0"/>
              <a:t>6/22/2022</a:t>
            </a:fld>
            <a:endParaRPr lang="en-US"/>
          </a:p>
        </p:txBody>
      </p:sp>
      <p:sp>
        <p:nvSpPr>
          <p:cNvPr id="6" name="Footer Placeholder 5">
            <a:extLst>
              <a:ext uri="{FF2B5EF4-FFF2-40B4-BE49-F238E27FC236}">
                <a16:creationId xmlns:a16="http://schemas.microsoft.com/office/drawing/2014/main" id="{41D63B12-95D1-BF49-BD78-F3A331003B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9E9B5C-6056-BE41-92D3-29CC1412E7D2}"/>
              </a:ext>
            </a:extLst>
          </p:cNvPr>
          <p:cNvSpPr>
            <a:spLocks noGrp="1"/>
          </p:cNvSpPr>
          <p:nvPr>
            <p:ph type="sldNum" sz="quarter" idx="12"/>
          </p:nvPr>
        </p:nvSpPr>
        <p:spPr/>
        <p:txBody>
          <a:bodyPr/>
          <a:lstStyle/>
          <a:p>
            <a:fld id="{A1213175-95A7-3343-B72B-26492C4DCE35}" type="slidenum">
              <a:rPr lang="en-US" smtClean="0"/>
              <a:t>‹#›</a:t>
            </a:fld>
            <a:endParaRPr lang="en-US"/>
          </a:p>
        </p:txBody>
      </p:sp>
      <p:pic>
        <p:nvPicPr>
          <p:cNvPr id="9" name="Picture 8" descr="A picture containing clock, drawing&#10;&#10;Description automatically generated">
            <a:extLst>
              <a:ext uri="{FF2B5EF4-FFF2-40B4-BE49-F238E27FC236}">
                <a16:creationId xmlns:a16="http://schemas.microsoft.com/office/drawing/2014/main" id="{458EFA63-7A1A-4204-A40B-4A224FA2128F}"/>
              </a:ext>
            </a:extLst>
          </p:cNvPr>
          <p:cNvPicPr>
            <a:picLocks noChangeAspect="1"/>
          </p:cNvPicPr>
          <p:nvPr userDrawn="1"/>
        </p:nvPicPr>
        <p:blipFill>
          <a:blip r:embed="rId2"/>
          <a:stretch>
            <a:fillRect/>
          </a:stretch>
        </p:blipFill>
        <p:spPr>
          <a:xfrm>
            <a:off x="4922283" y="5841423"/>
            <a:ext cx="3593067" cy="775851"/>
          </a:xfrm>
          <a:prstGeom prst="rect">
            <a:avLst/>
          </a:prstGeom>
        </p:spPr>
      </p:pic>
    </p:spTree>
    <p:extLst>
      <p:ext uri="{BB962C8B-B14F-4D97-AF65-F5344CB8AC3E}">
        <p14:creationId xmlns:p14="http://schemas.microsoft.com/office/powerpoint/2010/main" val="1891802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BF9B31-83C3-244E-9EC8-7305D47A6175}"/>
              </a:ext>
            </a:extLst>
          </p:cNvPr>
          <p:cNvSpPr>
            <a:spLocks noGrp="1"/>
          </p:cNvSpPr>
          <p:nvPr>
            <p:ph type="title"/>
          </p:nvPr>
        </p:nvSpPr>
        <p:spPr>
          <a:xfrm>
            <a:off x="628650" y="628650"/>
            <a:ext cx="7886700" cy="531223"/>
          </a:xfrm>
          <a:prstGeom prst="rect">
            <a:avLst/>
          </a:prstGeom>
        </p:spPr>
        <p:txBody>
          <a:bodyPr vert="horz" lIns="0" tIns="0" rIns="0" bIns="0" rtlCol="0" anchor="t">
            <a:normAutofit/>
          </a:bodyPr>
          <a:lstStyle/>
          <a:p>
            <a:pPr lvl="0"/>
            <a:r>
              <a:rPr lang="en-US" dirty="0"/>
              <a:t>Click to edit Master title style</a:t>
            </a:r>
          </a:p>
        </p:txBody>
      </p:sp>
      <p:sp>
        <p:nvSpPr>
          <p:cNvPr id="3" name="Text Placeholder 2">
            <a:extLst>
              <a:ext uri="{FF2B5EF4-FFF2-40B4-BE49-F238E27FC236}">
                <a16:creationId xmlns:a16="http://schemas.microsoft.com/office/drawing/2014/main" id="{F52AB30F-8F3D-4748-A7CA-00B3DB2A34E6}"/>
              </a:ext>
            </a:extLst>
          </p:cNvPr>
          <p:cNvSpPr>
            <a:spLocks noGrp="1"/>
          </p:cNvSpPr>
          <p:nvPr>
            <p:ph type="body" idx="1"/>
          </p:nvPr>
        </p:nvSpPr>
        <p:spPr>
          <a:xfrm>
            <a:off x="628650" y="1413723"/>
            <a:ext cx="7886700" cy="4190946"/>
          </a:xfrm>
          <a:prstGeom prst="rect">
            <a:avLst/>
          </a:prstGeom>
        </p:spPr>
        <p:txBody>
          <a:bodyPr vert="horz" lIns="0" tIns="0" rIns="0" bIns="0" rtlCol="0"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5D66FC1-BEEE-BB4C-857D-8DFB0E82C381}"/>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2D76D77-CCB4-3849-A8DF-B0A125267C7D}" type="datetimeFigureOut">
              <a:rPr lang="en-US" smtClean="0"/>
              <a:t>6/22/2022</a:t>
            </a:fld>
            <a:endParaRPr lang="en-US"/>
          </a:p>
        </p:txBody>
      </p:sp>
      <p:sp>
        <p:nvSpPr>
          <p:cNvPr id="5" name="Footer Placeholder 4">
            <a:extLst>
              <a:ext uri="{FF2B5EF4-FFF2-40B4-BE49-F238E27FC236}">
                <a16:creationId xmlns:a16="http://schemas.microsoft.com/office/drawing/2014/main" id="{F2835803-3BF1-0742-8901-298A8B2E419C}"/>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C51A4DA-C93F-C24F-950F-D2155B48DDE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1213175-95A7-3343-B72B-26492C4DCE35}" type="slidenum">
              <a:rPr lang="en-US" smtClean="0"/>
              <a:t>‹#›</a:t>
            </a:fld>
            <a:endParaRPr lang="en-US"/>
          </a:p>
        </p:txBody>
      </p:sp>
    </p:spTree>
    <p:extLst>
      <p:ext uri="{BB962C8B-B14F-4D97-AF65-F5344CB8AC3E}">
        <p14:creationId xmlns:p14="http://schemas.microsoft.com/office/powerpoint/2010/main" val="43104621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defTabSz="685800" rtl="0" eaLnBrk="1" latinLnBrk="0" hangingPunct="1">
        <a:lnSpc>
          <a:spcPct val="90000"/>
        </a:lnSpc>
        <a:spcBef>
          <a:spcPct val="0"/>
        </a:spcBef>
        <a:buNone/>
        <a:defRPr lang="en-US" sz="3600" b="1" kern="1200" dirty="0" smtClean="0">
          <a:solidFill>
            <a:srgbClr val="00547C"/>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80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800"/>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800"/>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800"/>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https://www.cms.gov/files/document/covid-19-emergency-declaration-waivers.pdf"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hyperlink" Target="https://www.cms.gov/Medicare/Medicare-General-Information/Telehealth/Telehealth-Codes" TargetMode="Externa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hyperlink" Target="http://www.advocatercm.com/" TargetMode="External"/><Relationship Id="rId2" Type="http://schemas.openxmlformats.org/officeDocument/2006/relationships/hyperlink" Target="mailto:colton.zody@radadvocate.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4F477-2619-2D46-BCFE-F4A36EEA6B52}"/>
              </a:ext>
            </a:extLst>
          </p:cNvPr>
          <p:cNvSpPr>
            <a:spLocks noGrp="1"/>
          </p:cNvSpPr>
          <p:nvPr>
            <p:ph type="ctrTitle"/>
          </p:nvPr>
        </p:nvSpPr>
        <p:spPr>
          <a:xfrm>
            <a:off x="576474" y="1703785"/>
            <a:ext cx="8479978" cy="1655763"/>
          </a:xfrm>
        </p:spPr>
        <p:txBody>
          <a:bodyPr lIns="0" tIns="0" rIns="0" bIns="0" anchor="t">
            <a:normAutofit/>
          </a:bodyPr>
          <a:lstStyle/>
          <a:p>
            <a:pPr algn="l"/>
            <a:r>
              <a:rPr lang="en-US" sz="4800" b="1" dirty="0"/>
              <a:t>Regulatory Considerations for a Post-PHE World </a:t>
            </a:r>
          </a:p>
        </p:txBody>
      </p:sp>
      <p:sp>
        <p:nvSpPr>
          <p:cNvPr id="3" name="Subtitle 2">
            <a:extLst>
              <a:ext uri="{FF2B5EF4-FFF2-40B4-BE49-F238E27FC236}">
                <a16:creationId xmlns:a16="http://schemas.microsoft.com/office/drawing/2014/main" id="{D08853AC-13FD-7D4F-BAFB-199FCC7BFF4C}"/>
              </a:ext>
            </a:extLst>
          </p:cNvPr>
          <p:cNvSpPr>
            <a:spLocks noGrp="1"/>
          </p:cNvSpPr>
          <p:nvPr>
            <p:ph type="subTitle" idx="1"/>
          </p:nvPr>
        </p:nvSpPr>
        <p:spPr>
          <a:xfrm>
            <a:off x="576474" y="3496452"/>
            <a:ext cx="6858000" cy="764263"/>
          </a:xfrm>
        </p:spPr>
        <p:txBody>
          <a:bodyPr lIns="0" tIns="0" rIns="0" bIns="0" anchor="t">
            <a:normAutofit/>
          </a:bodyPr>
          <a:lstStyle/>
          <a:p>
            <a:pPr algn="l"/>
            <a:r>
              <a:rPr lang="en-US" sz="2400" b="1" dirty="0">
                <a:solidFill>
                  <a:srgbClr val="79BC61"/>
                </a:solidFill>
              </a:rPr>
              <a:t>June 23</a:t>
            </a:r>
            <a:r>
              <a:rPr lang="en-US" sz="2400" b="1" baseline="30000" dirty="0">
                <a:solidFill>
                  <a:srgbClr val="79BC61"/>
                </a:solidFill>
              </a:rPr>
              <a:t>rd</a:t>
            </a:r>
            <a:r>
              <a:rPr lang="en-US" sz="2400" b="1" dirty="0">
                <a:solidFill>
                  <a:srgbClr val="79BC61"/>
                </a:solidFill>
              </a:rPr>
              <a:t>, 2022</a:t>
            </a:r>
          </a:p>
          <a:p>
            <a:pPr algn="l"/>
            <a:r>
              <a:rPr lang="en-US" dirty="0"/>
              <a:t>2:00 pm EST</a:t>
            </a:r>
            <a:endParaRPr lang="en-US" sz="2400" b="1" dirty="0">
              <a:solidFill>
                <a:srgbClr val="79BC61"/>
              </a:solidFill>
            </a:endParaRPr>
          </a:p>
        </p:txBody>
      </p:sp>
    </p:spTree>
    <p:extLst>
      <p:ext uri="{BB962C8B-B14F-4D97-AF65-F5344CB8AC3E}">
        <p14:creationId xmlns:p14="http://schemas.microsoft.com/office/powerpoint/2010/main" val="3398580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893B0-0795-49E2-B910-4284F02287AE}"/>
              </a:ext>
            </a:extLst>
          </p:cNvPr>
          <p:cNvSpPr>
            <a:spLocks noGrp="1"/>
          </p:cNvSpPr>
          <p:nvPr>
            <p:ph type="title"/>
          </p:nvPr>
        </p:nvSpPr>
        <p:spPr/>
        <p:txBody>
          <a:bodyPr>
            <a:normAutofit fontScale="90000"/>
          </a:bodyPr>
          <a:lstStyle/>
          <a:p>
            <a:r>
              <a:rPr lang="en-US" dirty="0"/>
              <a:t>Medicare/Medicaid Waivers and Reimbursement</a:t>
            </a:r>
          </a:p>
        </p:txBody>
      </p:sp>
      <p:sp>
        <p:nvSpPr>
          <p:cNvPr id="3" name="Text Placeholder 2">
            <a:extLst>
              <a:ext uri="{FF2B5EF4-FFF2-40B4-BE49-F238E27FC236}">
                <a16:creationId xmlns:a16="http://schemas.microsoft.com/office/drawing/2014/main" id="{E3D04713-9AEA-4BC6-A53D-BF23A341015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514124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63268-0EC6-4E3E-9425-6872C312131A}"/>
              </a:ext>
            </a:extLst>
          </p:cNvPr>
          <p:cNvSpPr>
            <a:spLocks noGrp="1"/>
          </p:cNvSpPr>
          <p:nvPr>
            <p:ph type="title"/>
          </p:nvPr>
        </p:nvSpPr>
        <p:spPr/>
        <p:txBody>
          <a:bodyPr/>
          <a:lstStyle/>
          <a:p>
            <a:r>
              <a:rPr lang="en-US" dirty="0"/>
              <a:t>Medicare/Medicaid Waivers</a:t>
            </a:r>
          </a:p>
        </p:txBody>
      </p:sp>
      <p:sp>
        <p:nvSpPr>
          <p:cNvPr id="4" name="Content Placeholder 3">
            <a:extLst>
              <a:ext uri="{FF2B5EF4-FFF2-40B4-BE49-F238E27FC236}">
                <a16:creationId xmlns:a16="http://schemas.microsoft.com/office/drawing/2014/main" id="{10064724-E43D-4917-B3D0-83272A17C619}"/>
              </a:ext>
            </a:extLst>
          </p:cNvPr>
          <p:cNvSpPr>
            <a:spLocks noGrp="1"/>
          </p:cNvSpPr>
          <p:nvPr>
            <p:ph sz="half" idx="2"/>
          </p:nvPr>
        </p:nvSpPr>
        <p:spPr>
          <a:xfrm>
            <a:off x="557349" y="1407163"/>
            <a:ext cx="7958001" cy="4497526"/>
          </a:xfrm>
        </p:spPr>
        <p:txBody>
          <a:bodyPr>
            <a:normAutofit fontScale="77500" lnSpcReduction="20000"/>
          </a:bodyPr>
          <a:lstStyle/>
          <a:p>
            <a:pPr marL="0" indent="0" algn="l" fontAlgn="base">
              <a:buNone/>
            </a:pPr>
            <a:r>
              <a:rPr lang="en-US" sz="2400" b="1" u="none" strike="noStrike" dirty="0">
                <a:solidFill>
                  <a:srgbClr val="393D40"/>
                </a:solidFill>
                <a:effectLst/>
              </a:rPr>
              <a:t>CMS has utilized their authority granted under Section 1135 of the Social Security Act to provide federal ‘blanket waivers’ within the following categories:</a:t>
            </a:r>
          </a:p>
          <a:p>
            <a:pPr marL="0" indent="0" algn="l" fontAlgn="base">
              <a:buNone/>
            </a:pPr>
            <a:endParaRPr lang="en-US" sz="2000" b="0" u="none" strike="noStrike" dirty="0">
              <a:solidFill>
                <a:srgbClr val="393D40"/>
              </a:solidFill>
              <a:effectLst/>
            </a:endParaRPr>
          </a:p>
          <a:p>
            <a:pPr lvl="1"/>
            <a:r>
              <a:rPr lang="en-US" sz="2400" dirty="0"/>
              <a:t>Conditions of participation or other certification requirements </a:t>
            </a:r>
          </a:p>
          <a:p>
            <a:pPr marL="342900" lvl="1" indent="0">
              <a:buNone/>
            </a:pPr>
            <a:endParaRPr lang="en-US" sz="2400" dirty="0"/>
          </a:p>
          <a:p>
            <a:pPr lvl="1"/>
            <a:r>
              <a:rPr lang="en-US" sz="2400" dirty="0"/>
              <a:t>Program participation and similar requirements  </a:t>
            </a:r>
          </a:p>
          <a:p>
            <a:pPr lvl="1"/>
            <a:endParaRPr lang="en-US" sz="2400" dirty="0"/>
          </a:p>
          <a:p>
            <a:pPr lvl="1"/>
            <a:r>
              <a:rPr lang="en-US" sz="2400" dirty="0"/>
              <a:t>Preapproval requirements </a:t>
            </a:r>
          </a:p>
          <a:p>
            <a:pPr lvl="1"/>
            <a:endParaRPr lang="en-US" sz="2400" dirty="0"/>
          </a:p>
          <a:p>
            <a:pPr lvl="1"/>
            <a:r>
              <a:rPr lang="en-US" sz="2400" dirty="0"/>
              <a:t>Requirements that physicians and other health care professionals be licensed in the State in which they are providing services, so long as they have equivalent licensing in another State </a:t>
            </a:r>
          </a:p>
          <a:p>
            <a:pPr lvl="2"/>
            <a:r>
              <a:rPr lang="en-US" sz="2100" dirty="0"/>
              <a:t>(this waiver is for purposes of Medicare, Medicaid, and CHIP reimbursement only – state law governs whether a non-Federal provider is authorized to provide services in the state without state licensure) </a:t>
            </a:r>
            <a:endParaRPr lang="en-US" sz="1800" dirty="0"/>
          </a:p>
        </p:txBody>
      </p:sp>
    </p:spTree>
    <p:extLst>
      <p:ext uri="{BB962C8B-B14F-4D97-AF65-F5344CB8AC3E}">
        <p14:creationId xmlns:p14="http://schemas.microsoft.com/office/powerpoint/2010/main" val="1836249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63268-0EC6-4E3E-9425-6872C312131A}"/>
              </a:ext>
            </a:extLst>
          </p:cNvPr>
          <p:cNvSpPr>
            <a:spLocks noGrp="1"/>
          </p:cNvSpPr>
          <p:nvPr>
            <p:ph type="title"/>
          </p:nvPr>
        </p:nvSpPr>
        <p:spPr/>
        <p:txBody>
          <a:bodyPr/>
          <a:lstStyle/>
          <a:p>
            <a:r>
              <a:rPr lang="en-US" dirty="0"/>
              <a:t>Medicare/Medicaid Waivers</a:t>
            </a:r>
          </a:p>
        </p:txBody>
      </p:sp>
      <p:sp>
        <p:nvSpPr>
          <p:cNvPr id="4" name="Content Placeholder 3">
            <a:extLst>
              <a:ext uri="{FF2B5EF4-FFF2-40B4-BE49-F238E27FC236}">
                <a16:creationId xmlns:a16="http://schemas.microsoft.com/office/drawing/2014/main" id="{10064724-E43D-4917-B3D0-83272A17C619}"/>
              </a:ext>
            </a:extLst>
          </p:cNvPr>
          <p:cNvSpPr>
            <a:spLocks noGrp="1"/>
          </p:cNvSpPr>
          <p:nvPr>
            <p:ph sz="half" idx="2"/>
          </p:nvPr>
        </p:nvSpPr>
        <p:spPr>
          <a:xfrm>
            <a:off x="557349" y="1407163"/>
            <a:ext cx="7958001" cy="4497526"/>
          </a:xfrm>
        </p:spPr>
        <p:txBody>
          <a:bodyPr>
            <a:normAutofit fontScale="92500" lnSpcReduction="10000"/>
          </a:bodyPr>
          <a:lstStyle/>
          <a:p>
            <a:pPr marL="0" indent="0" algn="l" fontAlgn="base">
              <a:buNone/>
            </a:pPr>
            <a:r>
              <a:rPr lang="en-US" sz="2400" b="1" u="none" strike="noStrike" dirty="0">
                <a:solidFill>
                  <a:srgbClr val="393D40"/>
                </a:solidFill>
                <a:effectLst/>
              </a:rPr>
              <a:t>Continued:</a:t>
            </a:r>
            <a:endParaRPr lang="en-US" sz="2000" b="0" u="none" strike="noStrike" dirty="0">
              <a:solidFill>
                <a:srgbClr val="393D40"/>
              </a:solidFill>
              <a:effectLst/>
            </a:endParaRPr>
          </a:p>
          <a:p>
            <a:pPr lvl="1"/>
            <a:r>
              <a:rPr lang="en-US" sz="2400" dirty="0"/>
              <a:t>Emergency Medical Treatment and Labor Act (EMTALA)</a:t>
            </a:r>
          </a:p>
          <a:p>
            <a:pPr lvl="1"/>
            <a:endParaRPr lang="en-US" sz="2400" dirty="0"/>
          </a:p>
          <a:p>
            <a:pPr lvl="1"/>
            <a:r>
              <a:rPr lang="en-US" sz="2400" dirty="0"/>
              <a:t>Sanctions under the physician self-referral law (also known as the “Stark Law”) </a:t>
            </a:r>
          </a:p>
          <a:p>
            <a:pPr lvl="1"/>
            <a:endParaRPr lang="en-US" sz="2400" dirty="0"/>
          </a:p>
          <a:p>
            <a:pPr lvl="1"/>
            <a:r>
              <a:rPr lang="en-US" sz="2400" dirty="0"/>
              <a:t>Performance deadlines and timetables may be adjusted (but not waived) </a:t>
            </a:r>
          </a:p>
          <a:p>
            <a:pPr marL="342900" lvl="1" indent="0">
              <a:buNone/>
            </a:pPr>
            <a:endParaRPr lang="en-US" sz="2400" dirty="0"/>
          </a:p>
          <a:p>
            <a:pPr lvl="1"/>
            <a:r>
              <a:rPr lang="en-US" sz="2400" dirty="0"/>
              <a:t>Limitations on payment for health care items and services furnished to Medicare Advantage enrollees by non-network providers</a:t>
            </a:r>
            <a:endParaRPr lang="en-US" sz="2100" dirty="0"/>
          </a:p>
        </p:txBody>
      </p:sp>
    </p:spTree>
    <p:extLst>
      <p:ext uri="{BB962C8B-B14F-4D97-AF65-F5344CB8AC3E}">
        <p14:creationId xmlns:p14="http://schemas.microsoft.com/office/powerpoint/2010/main" val="686619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63268-0EC6-4E3E-9425-6872C312131A}"/>
              </a:ext>
            </a:extLst>
          </p:cNvPr>
          <p:cNvSpPr>
            <a:spLocks noGrp="1"/>
          </p:cNvSpPr>
          <p:nvPr>
            <p:ph type="title"/>
          </p:nvPr>
        </p:nvSpPr>
        <p:spPr/>
        <p:txBody>
          <a:bodyPr/>
          <a:lstStyle/>
          <a:p>
            <a:r>
              <a:rPr lang="en-US" dirty="0"/>
              <a:t>Medicare/Medicaid Waivers</a:t>
            </a:r>
          </a:p>
        </p:txBody>
      </p:sp>
      <p:sp>
        <p:nvSpPr>
          <p:cNvPr id="4" name="Content Placeholder 3">
            <a:extLst>
              <a:ext uri="{FF2B5EF4-FFF2-40B4-BE49-F238E27FC236}">
                <a16:creationId xmlns:a16="http://schemas.microsoft.com/office/drawing/2014/main" id="{10064724-E43D-4917-B3D0-83272A17C619}"/>
              </a:ext>
            </a:extLst>
          </p:cNvPr>
          <p:cNvSpPr>
            <a:spLocks noGrp="1"/>
          </p:cNvSpPr>
          <p:nvPr>
            <p:ph sz="half" idx="2"/>
          </p:nvPr>
        </p:nvSpPr>
        <p:spPr>
          <a:xfrm>
            <a:off x="557349" y="1407163"/>
            <a:ext cx="7958001" cy="4575348"/>
          </a:xfrm>
        </p:spPr>
        <p:txBody>
          <a:bodyPr>
            <a:normAutofit fontScale="92500" lnSpcReduction="20000"/>
          </a:bodyPr>
          <a:lstStyle/>
          <a:p>
            <a:pPr marL="0" indent="0" fontAlgn="base">
              <a:buNone/>
            </a:pPr>
            <a:r>
              <a:rPr lang="en-US" sz="2000" b="1" dirty="0"/>
              <a:t>Active CMS Waivers (Updated 6/16/2022) Available Here:</a:t>
            </a:r>
          </a:p>
          <a:p>
            <a:pPr marL="0" indent="0" algn="l" fontAlgn="base">
              <a:buNone/>
            </a:pPr>
            <a:endParaRPr lang="en-US" sz="2000" dirty="0">
              <a:solidFill>
                <a:srgbClr val="393D40"/>
              </a:solidFill>
              <a:hlinkClick r:id="rId2"/>
            </a:endParaRPr>
          </a:p>
          <a:p>
            <a:pPr marL="0" indent="0" algn="l" fontAlgn="base">
              <a:buNone/>
            </a:pPr>
            <a:r>
              <a:rPr lang="en-US" sz="2000" b="0" u="none" strike="noStrike" dirty="0">
                <a:solidFill>
                  <a:srgbClr val="393D40"/>
                </a:solidFill>
                <a:effectLst/>
                <a:hlinkClick r:id="rId2"/>
              </a:rPr>
              <a:t>https://www.cms.gov/files/document/covid-19-emergency-declaration-waivers.pdf</a:t>
            </a:r>
            <a:endParaRPr lang="en-US" sz="2000" b="0" u="none" strike="noStrike" dirty="0">
              <a:solidFill>
                <a:srgbClr val="393D40"/>
              </a:solidFill>
              <a:effectLst/>
            </a:endParaRPr>
          </a:p>
          <a:p>
            <a:pPr marL="0" indent="0" algn="l" fontAlgn="base">
              <a:buNone/>
            </a:pPr>
            <a:endParaRPr lang="en-US" sz="2000" dirty="0">
              <a:solidFill>
                <a:srgbClr val="393D40"/>
              </a:solidFill>
            </a:endParaRPr>
          </a:p>
          <a:p>
            <a:pPr marL="0" indent="0" algn="l" fontAlgn="base">
              <a:buNone/>
            </a:pPr>
            <a:r>
              <a:rPr lang="en-US" sz="2000" b="1" dirty="0">
                <a:solidFill>
                  <a:srgbClr val="393D40"/>
                </a:solidFill>
              </a:rPr>
              <a:t>Waivers may be active until:</a:t>
            </a:r>
          </a:p>
          <a:p>
            <a:pPr lvl="1" fontAlgn="base"/>
            <a:r>
              <a:rPr lang="en-US" dirty="0"/>
              <a:t>End of the emergency period</a:t>
            </a:r>
          </a:p>
          <a:p>
            <a:pPr lvl="1" fontAlgn="base"/>
            <a:r>
              <a:rPr lang="en-US" dirty="0"/>
              <a:t>60 days after the waiver or modification was first published</a:t>
            </a:r>
          </a:p>
          <a:p>
            <a:pPr lvl="1" fontAlgn="base"/>
            <a:r>
              <a:rPr lang="en-US" dirty="0"/>
              <a:t>At the end of the year the PHE expires</a:t>
            </a:r>
          </a:p>
          <a:p>
            <a:pPr marL="342900" lvl="1" indent="0" fontAlgn="base">
              <a:buNone/>
            </a:pPr>
            <a:endParaRPr lang="en-US" sz="2400" b="1" dirty="0">
              <a:solidFill>
                <a:srgbClr val="393D40"/>
              </a:solidFill>
            </a:endParaRPr>
          </a:p>
          <a:p>
            <a:pPr fontAlgn="base"/>
            <a:r>
              <a:rPr lang="en-US" sz="2000" b="1" dirty="0">
                <a:solidFill>
                  <a:srgbClr val="393D40"/>
                </a:solidFill>
              </a:rPr>
              <a:t>Duration is specific to the waiver itself </a:t>
            </a:r>
          </a:p>
          <a:p>
            <a:pPr fontAlgn="base"/>
            <a:r>
              <a:rPr lang="en-US" sz="2000" b="1" dirty="0">
                <a:solidFill>
                  <a:srgbClr val="393D40"/>
                </a:solidFill>
              </a:rPr>
              <a:t>CMS opted to terminate some waivers already</a:t>
            </a:r>
          </a:p>
          <a:p>
            <a:pPr fontAlgn="base"/>
            <a:r>
              <a:rPr lang="en-US" b="1" u="none" strike="noStrike" dirty="0">
                <a:solidFill>
                  <a:srgbClr val="393D40"/>
                </a:solidFill>
                <a:effectLst/>
              </a:rPr>
              <a:t>Recommend reviewing any waivers currently being used to create transition plan if needed </a:t>
            </a:r>
          </a:p>
          <a:p>
            <a:pPr marL="0" indent="0" algn="l" fontAlgn="base">
              <a:buNone/>
            </a:pPr>
            <a:endParaRPr lang="en-US" sz="2000" b="0" u="none" strike="noStrike" dirty="0">
              <a:solidFill>
                <a:srgbClr val="393D40"/>
              </a:solidFill>
              <a:effectLst/>
            </a:endParaRPr>
          </a:p>
        </p:txBody>
      </p:sp>
    </p:spTree>
    <p:extLst>
      <p:ext uri="{BB962C8B-B14F-4D97-AF65-F5344CB8AC3E}">
        <p14:creationId xmlns:p14="http://schemas.microsoft.com/office/powerpoint/2010/main" val="60122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63268-0EC6-4E3E-9425-6872C312131A}"/>
              </a:ext>
            </a:extLst>
          </p:cNvPr>
          <p:cNvSpPr>
            <a:spLocks noGrp="1"/>
          </p:cNvSpPr>
          <p:nvPr>
            <p:ph type="title"/>
          </p:nvPr>
        </p:nvSpPr>
        <p:spPr/>
        <p:txBody>
          <a:bodyPr/>
          <a:lstStyle/>
          <a:p>
            <a:r>
              <a:rPr lang="en-US" dirty="0"/>
              <a:t>Medicare/Medicaid Reimbursement</a:t>
            </a:r>
          </a:p>
        </p:txBody>
      </p:sp>
      <p:sp>
        <p:nvSpPr>
          <p:cNvPr id="4" name="Content Placeholder 3">
            <a:extLst>
              <a:ext uri="{FF2B5EF4-FFF2-40B4-BE49-F238E27FC236}">
                <a16:creationId xmlns:a16="http://schemas.microsoft.com/office/drawing/2014/main" id="{10064724-E43D-4917-B3D0-83272A17C619}"/>
              </a:ext>
            </a:extLst>
          </p:cNvPr>
          <p:cNvSpPr>
            <a:spLocks noGrp="1"/>
          </p:cNvSpPr>
          <p:nvPr>
            <p:ph sz="half" idx="2"/>
          </p:nvPr>
        </p:nvSpPr>
        <p:spPr>
          <a:xfrm>
            <a:off x="557349" y="1407163"/>
            <a:ext cx="7958001" cy="4820168"/>
          </a:xfrm>
        </p:spPr>
        <p:txBody>
          <a:bodyPr>
            <a:normAutofit lnSpcReduction="10000"/>
          </a:bodyPr>
          <a:lstStyle/>
          <a:p>
            <a:pPr fontAlgn="base"/>
            <a:r>
              <a:rPr lang="en-US" sz="2000" b="1" dirty="0">
                <a:solidFill>
                  <a:srgbClr val="393D40"/>
                </a:solidFill>
              </a:rPr>
              <a:t>20% increase DRG weighting for COVID positive </a:t>
            </a:r>
            <a:r>
              <a:rPr lang="en-US" sz="2000" b="1" u="sng" dirty="0">
                <a:solidFill>
                  <a:srgbClr val="393D40"/>
                </a:solidFill>
              </a:rPr>
              <a:t>inpatients</a:t>
            </a:r>
            <a:r>
              <a:rPr lang="en-US" sz="2000" b="1" dirty="0">
                <a:solidFill>
                  <a:srgbClr val="393D40"/>
                </a:solidFill>
              </a:rPr>
              <a:t> </a:t>
            </a:r>
          </a:p>
          <a:p>
            <a:pPr lvl="1" fontAlgn="base"/>
            <a:r>
              <a:rPr lang="en-US" sz="1700" dirty="0">
                <a:solidFill>
                  <a:srgbClr val="393D40"/>
                </a:solidFill>
              </a:rPr>
              <a:t>In place since September 1</a:t>
            </a:r>
            <a:r>
              <a:rPr lang="en-US" sz="1700" baseline="30000" dirty="0">
                <a:solidFill>
                  <a:srgbClr val="393D40"/>
                </a:solidFill>
              </a:rPr>
              <a:t>st</a:t>
            </a:r>
            <a:r>
              <a:rPr lang="en-US" sz="1700" dirty="0">
                <a:solidFill>
                  <a:srgbClr val="393D40"/>
                </a:solidFill>
              </a:rPr>
              <a:t>, 2020 – reimbursement increase given to reflect costs/resources for caring for COVID patients </a:t>
            </a:r>
          </a:p>
          <a:p>
            <a:pPr lvl="1" fontAlgn="base"/>
            <a:endParaRPr lang="en-US" sz="1700" b="1" dirty="0">
              <a:solidFill>
                <a:srgbClr val="393D40"/>
              </a:solidFill>
            </a:endParaRPr>
          </a:p>
          <a:p>
            <a:pPr fontAlgn="base"/>
            <a:r>
              <a:rPr lang="en-US" sz="2000" b="1" dirty="0">
                <a:solidFill>
                  <a:srgbClr val="393D40"/>
                </a:solidFill>
              </a:rPr>
              <a:t>99072 CPT – Used to report additional expenses related to supplies and staff time for non-facility settings</a:t>
            </a:r>
          </a:p>
          <a:p>
            <a:pPr lvl="1" fontAlgn="base"/>
            <a:r>
              <a:rPr lang="en-US" sz="1700" dirty="0">
                <a:solidFill>
                  <a:srgbClr val="393D40"/>
                </a:solidFill>
              </a:rPr>
              <a:t>Reportable once per in-person patient encounter during an active PHE</a:t>
            </a:r>
          </a:p>
          <a:p>
            <a:pPr lvl="1" fontAlgn="base"/>
            <a:endParaRPr lang="en-US" sz="1700" b="1" dirty="0">
              <a:solidFill>
                <a:srgbClr val="393D40"/>
              </a:solidFill>
            </a:endParaRPr>
          </a:p>
          <a:p>
            <a:pPr fontAlgn="base"/>
            <a:r>
              <a:rPr lang="en-US" sz="2000" b="1" dirty="0">
                <a:solidFill>
                  <a:srgbClr val="393D40"/>
                </a:solidFill>
              </a:rPr>
              <a:t>Telehealth</a:t>
            </a:r>
          </a:p>
          <a:p>
            <a:pPr lvl="1" fontAlgn="base"/>
            <a:r>
              <a:rPr lang="en-US" sz="1700" dirty="0">
                <a:solidFill>
                  <a:srgbClr val="393D40"/>
                </a:solidFill>
              </a:rPr>
              <a:t>Payment parity for in-person visits, audio-only reimbursement </a:t>
            </a:r>
          </a:p>
          <a:p>
            <a:pPr lvl="1" fontAlgn="base"/>
            <a:endParaRPr lang="en-US" sz="2000" b="1" dirty="0">
              <a:solidFill>
                <a:srgbClr val="393D40"/>
              </a:solidFill>
            </a:endParaRPr>
          </a:p>
          <a:p>
            <a:pPr fontAlgn="base"/>
            <a:r>
              <a:rPr lang="en-US" sz="2000" b="1" dirty="0">
                <a:solidFill>
                  <a:srgbClr val="393D40"/>
                </a:solidFill>
              </a:rPr>
              <a:t>Medicare Sequestration </a:t>
            </a:r>
          </a:p>
          <a:p>
            <a:pPr lvl="1" fontAlgn="base"/>
            <a:r>
              <a:rPr lang="en-US" sz="1700" dirty="0">
                <a:solidFill>
                  <a:srgbClr val="393D40"/>
                </a:solidFill>
              </a:rPr>
              <a:t>Cut deferred during PHE – (-1%) restarted April 1st </a:t>
            </a:r>
          </a:p>
          <a:p>
            <a:pPr lvl="1" fontAlgn="base"/>
            <a:r>
              <a:rPr lang="en-US" sz="1700" dirty="0">
                <a:solidFill>
                  <a:srgbClr val="393D40"/>
                </a:solidFill>
              </a:rPr>
              <a:t>Full (-2%) starting </a:t>
            </a:r>
            <a:r>
              <a:rPr lang="en-US" sz="1700" b="1" dirty="0">
                <a:solidFill>
                  <a:srgbClr val="393D40"/>
                </a:solidFill>
              </a:rPr>
              <a:t>July 1</a:t>
            </a:r>
            <a:r>
              <a:rPr lang="en-US" sz="1700" b="1" baseline="30000" dirty="0">
                <a:solidFill>
                  <a:srgbClr val="393D40"/>
                </a:solidFill>
              </a:rPr>
              <a:t>st</a:t>
            </a:r>
            <a:r>
              <a:rPr lang="en-US" sz="1700" b="1" dirty="0">
                <a:solidFill>
                  <a:srgbClr val="393D40"/>
                </a:solidFill>
              </a:rPr>
              <a:t> </a:t>
            </a:r>
            <a:endParaRPr lang="en-US" sz="2000" b="1" dirty="0">
              <a:solidFill>
                <a:srgbClr val="393D40"/>
              </a:solidFill>
            </a:endParaRPr>
          </a:p>
          <a:p>
            <a:pPr marL="0" indent="0" fontAlgn="base">
              <a:buNone/>
            </a:pPr>
            <a:endParaRPr lang="en-US" sz="2000" b="1" dirty="0">
              <a:solidFill>
                <a:srgbClr val="393D40"/>
              </a:solidFill>
            </a:endParaRPr>
          </a:p>
          <a:p>
            <a:pPr marL="0" indent="0" algn="l" fontAlgn="base">
              <a:buNone/>
            </a:pPr>
            <a:endParaRPr lang="en-US" sz="2000" b="0" u="none" strike="noStrike" dirty="0">
              <a:solidFill>
                <a:srgbClr val="393D40"/>
              </a:solidFill>
              <a:effectLst/>
            </a:endParaRPr>
          </a:p>
        </p:txBody>
      </p:sp>
    </p:spTree>
    <p:extLst>
      <p:ext uri="{BB962C8B-B14F-4D97-AF65-F5344CB8AC3E}">
        <p14:creationId xmlns:p14="http://schemas.microsoft.com/office/powerpoint/2010/main" val="3724255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63268-0EC6-4E3E-9425-6872C312131A}"/>
              </a:ext>
            </a:extLst>
          </p:cNvPr>
          <p:cNvSpPr>
            <a:spLocks noGrp="1"/>
          </p:cNvSpPr>
          <p:nvPr>
            <p:ph type="title"/>
          </p:nvPr>
        </p:nvSpPr>
        <p:spPr/>
        <p:txBody>
          <a:bodyPr/>
          <a:lstStyle/>
          <a:p>
            <a:r>
              <a:rPr lang="en-US" dirty="0"/>
              <a:t>Medicare/Medicaid Reimbursement</a:t>
            </a:r>
          </a:p>
        </p:txBody>
      </p:sp>
      <p:sp>
        <p:nvSpPr>
          <p:cNvPr id="4" name="Content Placeholder 3">
            <a:extLst>
              <a:ext uri="{FF2B5EF4-FFF2-40B4-BE49-F238E27FC236}">
                <a16:creationId xmlns:a16="http://schemas.microsoft.com/office/drawing/2014/main" id="{10064724-E43D-4917-B3D0-83272A17C619}"/>
              </a:ext>
            </a:extLst>
          </p:cNvPr>
          <p:cNvSpPr>
            <a:spLocks noGrp="1"/>
          </p:cNvSpPr>
          <p:nvPr>
            <p:ph sz="half" idx="2"/>
          </p:nvPr>
        </p:nvSpPr>
        <p:spPr>
          <a:xfrm>
            <a:off x="557349" y="1407163"/>
            <a:ext cx="7958001" cy="4820168"/>
          </a:xfrm>
        </p:spPr>
        <p:txBody>
          <a:bodyPr>
            <a:normAutofit/>
          </a:bodyPr>
          <a:lstStyle/>
          <a:p>
            <a:pPr fontAlgn="base"/>
            <a:r>
              <a:rPr lang="en-US" sz="2000" b="1" dirty="0">
                <a:solidFill>
                  <a:srgbClr val="393D40"/>
                </a:solidFill>
              </a:rPr>
              <a:t>Additional cuts initially planned or unintentionally triggered loom in 2023… </a:t>
            </a:r>
            <a:endParaRPr lang="en-US" sz="2000" b="1" u="none" strike="noStrike" dirty="0">
              <a:solidFill>
                <a:srgbClr val="393D40"/>
              </a:solidFill>
              <a:effectLst/>
            </a:endParaRPr>
          </a:p>
          <a:p>
            <a:pPr lvl="1" fontAlgn="base"/>
            <a:r>
              <a:rPr lang="en-US" sz="1700" b="1" dirty="0">
                <a:solidFill>
                  <a:srgbClr val="393D40"/>
                </a:solidFill>
              </a:rPr>
              <a:t>Temporary bumps to Medicare Fee Schedule conversion factor anticipated to end </a:t>
            </a:r>
          </a:p>
          <a:p>
            <a:pPr lvl="2" fontAlgn="base"/>
            <a:r>
              <a:rPr lang="en-US" sz="1600" u="none" strike="noStrike" dirty="0">
                <a:solidFill>
                  <a:srgbClr val="393D40"/>
                </a:solidFill>
                <a:effectLst/>
              </a:rPr>
              <a:t>Congress intervened to add more money towards yearly budget which lessened impact of reduced conversion factor </a:t>
            </a:r>
          </a:p>
          <a:p>
            <a:pPr lvl="2" fontAlgn="base"/>
            <a:r>
              <a:rPr lang="en-US" sz="1600" dirty="0">
                <a:solidFill>
                  <a:srgbClr val="393D40"/>
                </a:solidFill>
              </a:rPr>
              <a:t>+3% for 2022 – next conversion factor will be at lowered by this at least </a:t>
            </a:r>
          </a:p>
          <a:p>
            <a:pPr marL="685800" lvl="2" indent="0" fontAlgn="base">
              <a:buNone/>
            </a:pPr>
            <a:endParaRPr lang="en-US" sz="1400" b="1" u="none" strike="noStrike" dirty="0">
              <a:solidFill>
                <a:srgbClr val="393D40"/>
              </a:solidFill>
              <a:effectLst/>
            </a:endParaRPr>
          </a:p>
          <a:p>
            <a:pPr lvl="1" fontAlgn="base"/>
            <a:r>
              <a:rPr lang="en-US" sz="1700" b="1" dirty="0">
                <a:solidFill>
                  <a:srgbClr val="393D40"/>
                </a:solidFill>
              </a:rPr>
              <a:t>-4% PAYGO Cut</a:t>
            </a:r>
          </a:p>
          <a:p>
            <a:pPr lvl="2" fontAlgn="base"/>
            <a:r>
              <a:rPr lang="en-US" sz="1600" u="none" strike="noStrike" dirty="0">
                <a:solidFill>
                  <a:srgbClr val="393D40"/>
                </a:solidFill>
                <a:effectLst/>
              </a:rPr>
              <a:t>American Rescue Plan of 2021 triggered statutory PAYGO budget control measure</a:t>
            </a:r>
          </a:p>
          <a:p>
            <a:pPr lvl="2" fontAlgn="base"/>
            <a:r>
              <a:rPr lang="en-US" sz="1600" u="none" strike="noStrike" dirty="0">
                <a:solidFill>
                  <a:srgbClr val="393D40"/>
                </a:solidFill>
                <a:effectLst/>
              </a:rPr>
              <a:t>“Protecting Medicare and American Farmers from Sequester Cuts Act” delayed cut to 2023</a:t>
            </a:r>
          </a:p>
          <a:p>
            <a:pPr lvl="2" fontAlgn="base"/>
            <a:r>
              <a:rPr lang="en-US" sz="1600" dirty="0">
                <a:solidFill>
                  <a:srgbClr val="393D40"/>
                </a:solidFill>
              </a:rPr>
              <a:t>Requires congressional action to waive PAYGO </a:t>
            </a:r>
            <a:endParaRPr lang="en-US" sz="1600" u="none" strike="noStrike" dirty="0">
              <a:solidFill>
                <a:srgbClr val="393D40"/>
              </a:solidFill>
              <a:effectLst/>
            </a:endParaRPr>
          </a:p>
        </p:txBody>
      </p:sp>
    </p:spTree>
    <p:extLst>
      <p:ext uri="{BB962C8B-B14F-4D97-AF65-F5344CB8AC3E}">
        <p14:creationId xmlns:p14="http://schemas.microsoft.com/office/powerpoint/2010/main" val="3694119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893B0-0795-49E2-B910-4284F02287AE}"/>
              </a:ext>
            </a:extLst>
          </p:cNvPr>
          <p:cNvSpPr>
            <a:spLocks noGrp="1"/>
          </p:cNvSpPr>
          <p:nvPr>
            <p:ph type="title"/>
          </p:nvPr>
        </p:nvSpPr>
        <p:spPr/>
        <p:txBody>
          <a:bodyPr>
            <a:normAutofit/>
          </a:bodyPr>
          <a:lstStyle/>
          <a:p>
            <a:r>
              <a:rPr lang="en-US" dirty="0"/>
              <a:t>Telehealth</a:t>
            </a:r>
          </a:p>
        </p:txBody>
      </p:sp>
      <p:sp>
        <p:nvSpPr>
          <p:cNvPr id="3" name="Text Placeholder 2">
            <a:extLst>
              <a:ext uri="{FF2B5EF4-FFF2-40B4-BE49-F238E27FC236}">
                <a16:creationId xmlns:a16="http://schemas.microsoft.com/office/drawing/2014/main" id="{E3D04713-9AEA-4BC6-A53D-BF23A341015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2077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63268-0EC6-4E3E-9425-6872C312131A}"/>
              </a:ext>
            </a:extLst>
          </p:cNvPr>
          <p:cNvSpPr>
            <a:spLocks noGrp="1"/>
          </p:cNvSpPr>
          <p:nvPr>
            <p:ph type="title"/>
          </p:nvPr>
        </p:nvSpPr>
        <p:spPr/>
        <p:txBody>
          <a:bodyPr/>
          <a:lstStyle/>
          <a:p>
            <a:r>
              <a:rPr lang="en-US" dirty="0"/>
              <a:t>Telehealth</a:t>
            </a:r>
          </a:p>
        </p:txBody>
      </p:sp>
      <p:sp>
        <p:nvSpPr>
          <p:cNvPr id="4" name="Content Placeholder 3">
            <a:extLst>
              <a:ext uri="{FF2B5EF4-FFF2-40B4-BE49-F238E27FC236}">
                <a16:creationId xmlns:a16="http://schemas.microsoft.com/office/drawing/2014/main" id="{10064724-E43D-4917-B3D0-83272A17C619}"/>
              </a:ext>
            </a:extLst>
          </p:cNvPr>
          <p:cNvSpPr>
            <a:spLocks noGrp="1"/>
          </p:cNvSpPr>
          <p:nvPr>
            <p:ph sz="half" idx="2"/>
          </p:nvPr>
        </p:nvSpPr>
        <p:spPr>
          <a:xfrm>
            <a:off x="557349" y="1407163"/>
            <a:ext cx="7958001" cy="4820168"/>
          </a:xfrm>
        </p:spPr>
        <p:txBody>
          <a:bodyPr>
            <a:noAutofit/>
          </a:bodyPr>
          <a:lstStyle/>
          <a:p>
            <a:pPr fontAlgn="base"/>
            <a:r>
              <a:rPr lang="en-US" sz="2000" b="1" u="none" strike="noStrike" dirty="0">
                <a:solidFill>
                  <a:srgbClr val="393D40"/>
                </a:solidFill>
                <a:effectLst/>
              </a:rPr>
              <a:t>Social distancing </a:t>
            </a:r>
            <a:r>
              <a:rPr lang="en-US" sz="2000" b="1" dirty="0">
                <a:solidFill>
                  <a:srgbClr val="393D40"/>
                </a:solidFill>
              </a:rPr>
              <a:t>and strain on healthcare systems created huge need to pivot to telehealth </a:t>
            </a:r>
          </a:p>
          <a:p>
            <a:pPr lvl="1" fontAlgn="base"/>
            <a:r>
              <a:rPr lang="en-US" u="none" strike="noStrike" dirty="0">
                <a:solidFill>
                  <a:srgbClr val="393D40"/>
                </a:solidFill>
                <a:effectLst/>
              </a:rPr>
              <a:t>Prior to start of PHE, Medicare very restrictive of telehealth services/requirements </a:t>
            </a:r>
          </a:p>
          <a:p>
            <a:pPr lvl="1" fontAlgn="base"/>
            <a:endParaRPr lang="en-US" sz="2000" b="1" dirty="0">
              <a:solidFill>
                <a:srgbClr val="393D40"/>
              </a:solidFill>
            </a:endParaRPr>
          </a:p>
          <a:p>
            <a:pPr fontAlgn="base"/>
            <a:r>
              <a:rPr lang="en-US" sz="2000" b="1" dirty="0">
                <a:solidFill>
                  <a:srgbClr val="393D40"/>
                </a:solidFill>
              </a:rPr>
              <a:t>Medicare (CMS) is limited in terms of permanent expansion of telehealth</a:t>
            </a:r>
          </a:p>
          <a:p>
            <a:pPr lvl="1" fontAlgn="base"/>
            <a:r>
              <a:rPr lang="en-US" dirty="0">
                <a:solidFill>
                  <a:srgbClr val="393D40"/>
                </a:solidFill>
              </a:rPr>
              <a:t>Congressional intervention required to alter provisions that result in most restrictions </a:t>
            </a:r>
            <a:endParaRPr lang="en-US" u="none" strike="noStrike" dirty="0">
              <a:solidFill>
                <a:srgbClr val="393D40"/>
              </a:solidFill>
              <a:effectLst/>
            </a:endParaRPr>
          </a:p>
          <a:p>
            <a:pPr lvl="1" fontAlgn="base"/>
            <a:r>
              <a:rPr lang="en-US" dirty="0">
                <a:solidFill>
                  <a:srgbClr val="393D40"/>
                </a:solidFill>
              </a:rPr>
              <a:t>Waivers have been propping up telehealth for past two years </a:t>
            </a:r>
            <a:endParaRPr lang="en-US" u="none" strike="noStrike" dirty="0">
              <a:solidFill>
                <a:srgbClr val="393D40"/>
              </a:solidFill>
              <a:effectLst/>
            </a:endParaRPr>
          </a:p>
          <a:p>
            <a:pPr lvl="1" fontAlgn="base"/>
            <a:r>
              <a:rPr lang="en-US" dirty="0">
                <a:solidFill>
                  <a:srgbClr val="393D40"/>
                </a:solidFill>
              </a:rPr>
              <a:t>CMS did take steps to permanently expand behavioral health services via telehealth and change their ability to manage telehealth list in 2022 rule</a:t>
            </a:r>
            <a:endParaRPr lang="en-US" u="none" strike="noStrike" dirty="0">
              <a:solidFill>
                <a:srgbClr val="393D40"/>
              </a:solidFill>
              <a:effectLst/>
            </a:endParaRPr>
          </a:p>
        </p:txBody>
      </p:sp>
    </p:spTree>
    <p:extLst>
      <p:ext uri="{BB962C8B-B14F-4D97-AF65-F5344CB8AC3E}">
        <p14:creationId xmlns:p14="http://schemas.microsoft.com/office/powerpoint/2010/main" val="14220279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63268-0EC6-4E3E-9425-6872C312131A}"/>
              </a:ext>
            </a:extLst>
          </p:cNvPr>
          <p:cNvSpPr>
            <a:spLocks noGrp="1"/>
          </p:cNvSpPr>
          <p:nvPr>
            <p:ph type="title"/>
          </p:nvPr>
        </p:nvSpPr>
        <p:spPr/>
        <p:txBody>
          <a:bodyPr/>
          <a:lstStyle/>
          <a:p>
            <a:r>
              <a:rPr lang="en-US" dirty="0"/>
              <a:t>Telehealth</a:t>
            </a:r>
          </a:p>
        </p:txBody>
      </p:sp>
      <p:sp>
        <p:nvSpPr>
          <p:cNvPr id="4" name="Content Placeholder 3">
            <a:extLst>
              <a:ext uri="{FF2B5EF4-FFF2-40B4-BE49-F238E27FC236}">
                <a16:creationId xmlns:a16="http://schemas.microsoft.com/office/drawing/2014/main" id="{10064724-E43D-4917-B3D0-83272A17C619}"/>
              </a:ext>
            </a:extLst>
          </p:cNvPr>
          <p:cNvSpPr>
            <a:spLocks noGrp="1"/>
          </p:cNvSpPr>
          <p:nvPr>
            <p:ph sz="half" idx="2"/>
          </p:nvPr>
        </p:nvSpPr>
        <p:spPr>
          <a:xfrm>
            <a:off x="557349" y="1407163"/>
            <a:ext cx="7958001" cy="4820168"/>
          </a:xfrm>
        </p:spPr>
        <p:txBody>
          <a:bodyPr>
            <a:noAutofit/>
          </a:bodyPr>
          <a:lstStyle/>
          <a:p>
            <a:pPr marL="0" indent="0" fontAlgn="base">
              <a:buNone/>
            </a:pPr>
            <a:r>
              <a:rPr lang="en-US" sz="2000" b="1" dirty="0"/>
              <a:t>Major Changes Post-PHE Declaration:</a:t>
            </a:r>
            <a:endParaRPr lang="en-US" sz="2000" dirty="0"/>
          </a:p>
          <a:p>
            <a:pPr algn="l" fontAlgn="base">
              <a:buFont typeface="Arial" panose="020B0604020202020204" pitchFamily="34" charset="0"/>
              <a:buChar char="•"/>
            </a:pPr>
            <a:r>
              <a:rPr lang="en-US" sz="1800" b="0" i="0" u="none" strike="noStrike" dirty="0">
                <a:solidFill>
                  <a:srgbClr val="393D40"/>
                </a:solidFill>
                <a:effectLst/>
              </a:rPr>
              <a:t>Medicare beneficiaries in </a:t>
            </a:r>
            <a:r>
              <a:rPr lang="en-US" sz="1800" b="1" i="0" u="none" strike="noStrike" dirty="0">
                <a:solidFill>
                  <a:srgbClr val="393D40"/>
                </a:solidFill>
                <a:effectLst/>
              </a:rPr>
              <a:t>any</a:t>
            </a:r>
            <a:r>
              <a:rPr lang="en-US" sz="1800" b="0" i="0" u="none" strike="noStrike" dirty="0">
                <a:solidFill>
                  <a:srgbClr val="393D40"/>
                </a:solidFill>
                <a:effectLst/>
              </a:rPr>
              <a:t> geographic area can receive telehealth services</a:t>
            </a:r>
          </a:p>
          <a:p>
            <a:pPr algn="l" fontAlgn="base">
              <a:buFont typeface="Arial" panose="020B0604020202020204" pitchFamily="34" charset="0"/>
              <a:buChar char="•"/>
            </a:pPr>
            <a:endParaRPr lang="en-US" sz="1600" b="0" i="0" u="none" strike="noStrike" dirty="0">
              <a:solidFill>
                <a:srgbClr val="393D40"/>
              </a:solidFill>
              <a:effectLst/>
            </a:endParaRPr>
          </a:p>
          <a:p>
            <a:pPr algn="l" fontAlgn="base">
              <a:buFont typeface="Arial" panose="020B0604020202020204" pitchFamily="34" charset="0"/>
              <a:buChar char="•"/>
            </a:pPr>
            <a:r>
              <a:rPr lang="en-US" sz="1800" b="0" i="0" u="none" strike="noStrike" dirty="0">
                <a:solidFill>
                  <a:srgbClr val="393D40"/>
                </a:solidFill>
                <a:effectLst/>
              </a:rPr>
              <a:t>Beneficiaries can remain in their homes for telehealth visits reimbursed by Medicare, rather than needing to travel to a health care facility</a:t>
            </a:r>
          </a:p>
          <a:p>
            <a:pPr algn="l" fontAlgn="base">
              <a:buFont typeface="Arial" panose="020B0604020202020204" pitchFamily="34" charset="0"/>
              <a:buChar char="•"/>
            </a:pPr>
            <a:endParaRPr lang="en-US" sz="1600" b="0" i="0" u="none" strike="noStrike" dirty="0">
              <a:solidFill>
                <a:srgbClr val="393D40"/>
              </a:solidFill>
              <a:effectLst/>
            </a:endParaRPr>
          </a:p>
          <a:p>
            <a:pPr algn="l" fontAlgn="base">
              <a:buFont typeface="Arial" panose="020B0604020202020204" pitchFamily="34" charset="0"/>
              <a:buChar char="•"/>
            </a:pPr>
            <a:r>
              <a:rPr lang="en-US" sz="1800" b="0" i="0" u="none" strike="noStrike" dirty="0">
                <a:solidFill>
                  <a:srgbClr val="393D40"/>
                </a:solidFill>
                <a:effectLst/>
              </a:rPr>
              <a:t>Telehealth visits can be delivered via smartphone in lieu of equipment with </a:t>
            </a:r>
            <a:r>
              <a:rPr lang="en-US" sz="1800" b="1" i="0" u="none" strike="noStrike" dirty="0">
                <a:solidFill>
                  <a:srgbClr val="393D40"/>
                </a:solidFill>
                <a:effectLst/>
              </a:rPr>
              <a:t>both</a:t>
            </a:r>
            <a:r>
              <a:rPr lang="en-US" sz="1800" b="0" i="0" u="none" strike="noStrike" dirty="0">
                <a:solidFill>
                  <a:srgbClr val="393D40"/>
                </a:solidFill>
                <a:effectLst/>
              </a:rPr>
              <a:t> audio and video capability</a:t>
            </a:r>
          </a:p>
          <a:p>
            <a:pPr lvl="1" fontAlgn="base"/>
            <a:r>
              <a:rPr lang="en-US" sz="1600" dirty="0">
                <a:solidFill>
                  <a:srgbClr val="393D40"/>
                </a:solidFill>
              </a:rPr>
              <a:t>Waiver of HIPAA to expand telehealth platforms/technology </a:t>
            </a:r>
          </a:p>
          <a:p>
            <a:pPr lvl="1" fontAlgn="base"/>
            <a:endParaRPr lang="en-US" sz="1600" b="0" i="0" u="none" strike="noStrike" dirty="0">
              <a:solidFill>
                <a:srgbClr val="393D40"/>
              </a:solidFill>
              <a:effectLst/>
            </a:endParaRPr>
          </a:p>
          <a:p>
            <a:pPr algn="l" fontAlgn="base">
              <a:buFont typeface="Arial" panose="020B0604020202020204" pitchFamily="34" charset="0"/>
              <a:buChar char="•"/>
            </a:pPr>
            <a:r>
              <a:rPr lang="en-US" sz="1800" b="0" i="0" u="none" strike="noStrike" dirty="0">
                <a:solidFill>
                  <a:srgbClr val="393D40"/>
                </a:solidFill>
                <a:effectLst/>
                <a:hlinkClick r:id="rId2"/>
              </a:rPr>
              <a:t>Expanded list of Medicare-covered services </a:t>
            </a:r>
            <a:r>
              <a:rPr lang="en-US" sz="1800" b="0" i="0" u="none" strike="noStrike" dirty="0">
                <a:solidFill>
                  <a:srgbClr val="393D40"/>
                </a:solidFill>
                <a:effectLst/>
              </a:rPr>
              <a:t>which can be provided via telehealth</a:t>
            </a:r>
            <a:endParaRPr lang="en-US" sz="1800" dirty="0"/>
          </a:p>
        </p:txBody>
      </p:sp>
    </p:spTree>
    <p:extLst>
      <p:ext uri="{BB962C8B-B14F-4D97-AF65-F5344CB8AC3E}">
        <p14:creationId xmlns:p14="http://schemas.microsoft.com/office/powerpoint/2010/main" val="23999765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63268-0EC6-4E3E-9425-6872C312131A}"/>
              </a:ext>
            </a:extLst>
          </p:cNvPr>
          <p:cNvSpPr>
            <a:spLocks noGrp="1"/>
          </p:cNvSpPr>
          <p:nvPr>
            <p:ph type="title"/>
          </p:nvPr>
        </p:nvSpPr>
        <p:spPr/>
        <p:txBody>
          <a:bodyPr/>
          <a:lstStyle/>
          <a:p>
            <a:r>
              <a:rPr lang="en-US" dirty="0"/>
              <a:t>Telehealth</a:t>
            </a:r>
          </a:p>
        </p:txBody>
      </p:sp>
      <p:sp>
        <p:nvSpPr>
          <p:cNvPr id="4" name="Content Placeholder 3">
            <a:extLst>
              <a:ext uri="{FF2B5EF4-FFF2-40B4-BE49-F238E27FC236}">
                <a16:creationId xmlns:a16="http://schemas.microsoft.com/office/drawing/2014/main" id="{10064724-E43D-4917-B3D0-83272A17C619}"/>
              </a:ext>
            </a:extLst>
          </p:cNvPr>
          <p:cNvSpPr>
            <a:spLocks noGrp="1"/>
          </p:cNvSpPr>
          <p:nvPr>
            <p:ph sz="half" idx="2"/>
          </p:nvPr>
        </p:nvSpPr>
        <p:spPr>
          <a:xfrm>
            <a:off x="557349" y="1407163"/>
            <a:ext cx="7958001" cy="4820168"/>
          </a:xfrm>
        </p:spPr>
        <p:txBody>
          <a:bodyPr>
            <a:noAutofit/>
          </a:bodyPr>
          <a:lstStyle/>
          <a:p>
            <a:pPr marL="0" indent="0" fontAlgn="base">
              <a:buNone/>
            </a:pPr>
            <a:r>
              <a:rPr lang="en-US" sz="2000" b="1" dirty="0"/>
              <a:t>Consolidated Appropriations Act of 2022 </a:t>
            </a:r>
            <a:r>
              <a:rPr lang="en-US" sz="2000" dirty="0"/>
              <a:t>preserves the following telehealth flexibilities for </a:t>
            </a:r>
            <a:r>
              <a:rPr lang="en-US" sz="2000" b="1" u="sng" dirty="0"/>
              <a:t>151 days </a:t>
            </a:r>
            <a:r>
              <a:rPr lang="en-US" sz="2000" dirty="0"/>
              <a:t>after the official end of the PHE.</a:t>
            </a:r>
          </a:p>
          <a:p>
            <a:pPr marL="0" indent="0" fontAlgn="base">
              <a:buNone/>
            </a:pPr>
            <a:r>
              <a:rPr lang="en-US" sz="2000" dirty="0"/>
              <a:t> </a:t>
            </a:r>
          </a:p>
          <a:p>
            <a:pPr fontAlgn="base"/>
            <a:r>
              <a:rPr lang="en-US" sz="1600" dirty="0"/>
              <a:t>The originating site of care will continue to include any site at which the patient is located, including the patient’s home;</a:t>
            </a:r>
          </a:p>
          <a:p>
            <a:pPr fontAlgn="base"/>
            <a:r>
              <a:rPr lang="en-US" sz="1600" dirty="0"/>
              <a:t>Occupational therapists, physical therapists, speech-language pathologists and audiologists able to continue conducting services via telehealth </a:t>
            </a:r>
          </a:p>
          <a:p>
            <a:pPr fontAlgn="base"/>
            <a:r>
              <a:rPr lang="en-US" sz="1600" dirty="0"/>
              <a:t>Federally qualified health centers and rural health clinics can furnish telehealth services; </a:t>
            </a:r>
          </a:p>
          <a:p>
            <a:pPr fontAlgn="base"/>
            <a:r>
              <a:rPr lang="en-US" sz="1600" dirty="0"/>
              <a:t>Delay of the 6-month in-person requirement for mental health services furnished through telehealth until 152 days after the emergency. </a:t>
            </a:r>
          </a:p>
          <a:p>
            <a:pPr fontAlgn="base"/>
            <a:r>
              <a:rPr lang="en-US" sz="1600" dirty="0"/>
              <a:t>Extending coverage and payment for audio-only telehealth services; </a:t>
            </a:r>
          </a:p>
          <a:p>
            <a:pPr fontAlgn="base"/>
            <a:r>
              <a:rPr lang="en-US" sz="1600" dirty="0"/>
              <a:t>Extending the ability to use telehealth services to meet the face-to-face recertification requirement for hospice care</a:t>
            </a:r>
            <a:endParaRPr lang="en-US" u="none" strike="noStrike" dirty="0">
              <a:solidFill>
                <a:srgbClr val="393D40"/>
              </a:solidFill>
              <a:effectLst/>
            </a:endParaRPr>
          </a:p>
        </p:txBody>
      </p:sp>
    </p:spTree>
    <p:extLst>
      <p:ext uri="{BB962C8B-B14F-4D97-AF65-F5344CB8AC3E}">
        <p14:creationId xmlns:p14="http://schemas.microsoft.com/office/powerpoint/2010/main" val="2798564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8A2C5-5BBE-3045-9EA0-9B326A0A20D6}"/>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5ABEEB4C-0329-2548-8A87-8CA798673159}"/>
              </a:ext>
            </a:extLst>
          </p:cNvPr>
          <p:cNvSpPr>
            <a:spLocks noGrp="1"/>
          </p:cNvSpPr>
          <p:nvPr>
            <p:ph idx="1"/>
          </p:nvPr>
        </p:nvSpPr>
        <p:spPr/>
        <p:txBody>
          <a:bodyPr>
            <a:normAutofit/>
          </a:bodyPr>
          <a:lstStyle/>
          <a:p>
            <a:pPr>
              <a:spcBef>
                <a:spcPts val="800"/>
              </a:spcBef>
            </a:pPr>
            <a:r>
              <a:rPr lang="en-US" b="1" dirty="0"/>
              <a:t>Covid Public Health Emergency Recap</a:t>
            </a:r>
          </a:p>
          <a:p>
            <a:pPr>
              <a:spcBef>
                <a:spcPts val="800"/>
              </a:spcBef>
            </a:pPr>
            <a:r>
              <a:rPr lang="en-US" b="1" dirty="0"/>
              <a:t>Liability Immunity  </a:t>
            </a:r>
          </a:p>
          <a:p>
            <a:pPr>
              <a:spcBef>
                <a:spcPts val="800"/>
              </a:spcBef>
            </a:pPr>
            <a:r>
              <a:rPr lang="en-US" b="1" dirty="0"/>
              <a:t>Medicare/Medicaid Waivers and Reimbursement</a:t>
            </a:r>
          </a:p>
          <a:p>
            <a:pPr>
              <a:spcBef>
                <a:spcPts val="800"/>
              </a:spcBef>
            </a:pPr>
            <a:r>
              <a:rPr lang="en-US" b="1" dirty="0"/>
              <a:t>Telehealth </a:t>
            </a:r>
          </a:p>
          <a:p>
            <a:pPr>
              <a:spcBef>
                <a:spcPts val="800"/>
              </a:spcBef>
            </a:pPr>
            <a:r>
              <a:rPr lang="en-US" b="1" dirty="0"/>
              <a:t>Regulatory Triggers </a:t>
            </a:r>
          </a:p>
          <a:p>
            <a:pPr lvl="1"/>
            <a:r>
              <a:rPr lang="en-US" b="1" dirty="0"/>
              <a:t>Appropriate Use Criteria (AUC) Mandate </a:t>
            </a:r>
          </a:p>
          <a:p>
            <a:pPr lvl="1"/>
            <a:r>
              <a:rPr lang="en-US" b="1" dirty="0"/>
              <a:t>Quality Payment Program Flexibilities </a:t>
            </a:r>
          </a:p>
          <a:p>
            <a:r>
              <a:rPr lang="en-US" b="1" dirty="0"/>
              <a:t>Submitted Questions </a:t>
            </a:r>
          </a:p>
        </p:txBody>
      </p:sp>
    </p:spTree>
    <p:extLst>
      <p:ext uri="{BB962C8B-B14F-4D97-AF65-F5344CB8AC3E}">
        <p14:creationId xmlns:p14="http://schemas.microsoft.com/office/powerpoint/2010/main" val="23598724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893B0-0795-49E2-B910-4284F02287AE}"/>
              </a:ext>
            </a:extLst>
          </p:cNvPr>
          <p:cNvSpPr>
            <a:spLocks noGrp="1"/>
          </p:cNvSpPr>
          <p:nvPr>
            <p:ph type="title"/>
          </p:nvPr>
        </p:nvSpPr>
        <p:spPr/>
        <p:txBody>
          <a:bodyPr>
            <a:normAutofit/>
          </a:bodyPr>
          <a:lstStyle/>
          <a:p>
            <a:r>
              <a:rPr lang="en-US" dirty="0"/>
              <a:t>Other Regulatory Triggers</a:t>
            </a:r>
          </a:p>
        </p:txBody>
      </p:sp>
      <p:sp>
        <p:nvSpPr>
          <p:cNvPr id="3" name="Text Placeholder 2">
            <a:extLst>
              <a:ext uri="{FF2B5EF4-FFF2-40B4-BE49-F238E27FC236}">
                <a16:creationId xmlns:a16="http://schemas.microsoft.com/office/drawing/2014/main" id="{E3D04713-9AEA-4BC6-A53D-BF23A341015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963101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63268-0EC6-4E3E-9425-6872C312131A}"/>
              </a:ext>
            </a:extLst>
          </p:cNvPr>
          <p:cNvSpPr>
            <a:spLocks noGrp="1"/>
          </p:cNvSpPr>
          <p:nvPr>
            <p:ph type="title"/>
          </p:nvPr>
        </p:nvSpPr>
        <p:spPr/>
        <p:txBody>
          <a:bodyPr/>
          <a:lstStyle/>
          <a:p>
            <a:r>
              <a:rPr lang="en-US" dirty="0"/>
              <a:t>Regulatory Triggers - AUC</a:t>
            </a:r>
          </a:p>
        </p:txBody>
      </p:sp>
      <p:sp>
        <p:nvSpPr>
          <p:cNvPr id="4" name="Content Placeholder 3">
            <a:extLst>
              <a:ext uri="{FF2B5EF4-FFF2-40B4-BE49-F238E27FC236}">
                <a16:creationId xmlns:a16="http://schemas.microsoft.com/office/drawing/2014/main" id="{10064724-E43D-4917-B3D0-83272A17C619}"/>
              </a:ext>
            </a:extLst>
          </p:cNvPr>
          <p:cNvSpPr>
            <a:spLocks noGrp="1"/>
          </p:cNvSpPr>
          <p:nvPr>
            <p:ph sz="half" idx="2"/>
          </p:nvPr>
        </p:nvSpPr>
        <p:spPr>
          <a:xfrm>
            <a:off x="557349" y="1407163"/>
            <a:ext cx="7958001" cy="4820168"/>
          </a:xfrm>
        </p:spPr>
        <p:txBody>
          <a:bodyPr>
            <a:noAutofit/>
          </a:bodyPr>
          <a:lstStyle/>
          <a:p>
            <a:pPr marL="0" indent="0" fontAlgn="base">
              <a:buNone/>
            </a:pPr>
            <a:r>
              <a:rPr lang="en-US" sz="2000" b="1" dirty="0"/>
              <a:t>Appropriate Use Criteria (AUC) Mandate Recap:</a:t>
            </a:r>
          </a:p>
          <a:p>
            <a:pPr marL="0" indent="0" fontAlgn="base">
              <a:buNone/>
            </a:pPr>
            <a:endParaRPr lang="en-US" sz="2000" b="1" dirty="0"/>
          </a:p>
          <a:p>
            <a:pPr fontAlgn="base"/>
            <a:r>
              <a:rPr lang="en-US" sz="2000" b="1" dirty="0"/>
              <a:t>PAMA legislation created law to require ordering providers to consult CDSM tool when ordering advanced imaging for Medicare beneficiaries in outpatient settings </a:t>
            </a:r>
          </a:p>
          <a:p>
            <a:pPr lvl="1" fontAlgn="base"/>
            <a:r>
              <a:rPr lang="en-US" sz="1700" dirty="0"/>
              <a:t>MRIs, PET/CT, Nuclear Medicine</a:t>
            </a:r>
          </a:p>
          <a:p>
            <a:pPr fontAlgn="base"/>
            <a:endParaRPr lang="en-US" sz="2000" b="1" dirty="0"/>
          </a:p>
          <a:p>
            <a:pPr fontAlgn="base"/>
            <a:r>
              <a:rPr lang="en-US" sz="2000" b="1" dirty="0"/>
              <a:t>Furnishing providers must report outcome of consultation on applicable claims in form of Modifiers and G-Codes </a:t>
            </a:r>
          </a:p>
          <a:p>
            <a:pPr fontAlgn="base"/>
            <a:endParaRPr lang="en-US" sz="2000" b="1" dirty="0"/>
          </a:p>
          <a:p>
            <a:pPr fontAlgn="base"/>
            <a:r>
              <a:rPr lang="en-US" sz="2000" b="1" dirty="0"/>
              <a:t>Claims that lack required documentation will be denied once penalty phase begins</a:t>
            </a:r>
            <a:endParaRPr lang="en-US" sz="1700" dirty="0"/>
          </a:p>
          <a:p>
            <a:pPr lvl="1" fontAlgn="base"/>
            <a:endParaRPr lang="en-US" sz="1700" b="1" dirty="0"/>
          </a:p>
        </p:txBody>
      </p:sp>
    </p:spTree>
    <p:extLst>
      <p:ext uri="{BB962C8B-B14F-4D97-AF65-F5344CB8AC3E}">
        <p14:creationId xmlns:p14="http://schemas.microsoft.com/office/powerpoint/2010/main" val="1390716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63268-0EC6-4E3E-9425-6872C312131A}"/>
              </a:ext>
            </a:extLst>
          </p:cNvPr>
          <p:cNvSpPr>
            <a:spLocks noGrp="1"/>
          </p:cNvSpPr>
          <p:nvPr>
            <p:ph type="title"/>
          </p:nvPr>
        </p:nvSpPr>
        <p:spPr/>
        <p:txBody>
          <a:bodyPr/>
          <a:lstStyle/>
          <a:p>
            <a:r>
              <a:rPr lang="en-US" dirty="0"/>
              <a:t>Regulatory Triggers - AUC</a:t>
            </a:r>
          </a:p>
        </p:txBody>
      </p:sp>
      <p:sp>
        <p:nvSpPr>
          <p:cNvPr id="4" name="Content Placeholder 3">
            <a:extLst>
              <a:ext uri="{FF2B5EF4-FFF2-40B4-BE49-F238E27FC236}">
                <a16:creationId xmlns:a16="http://schemas.microsoft.com/office/drawing/2014/main" id="{10064724-E43D-4917-B3D0-83272A17C619}"/>
              </a:ext>
            </a:extLst>
          </p:cNvPr>
          <p:cNvSpPr>
            <a:spLocks noGrp="1"/>
          </p:cNvSpPr>
          <p:nvPr>
            <p:ph sz="half" idx="2"/>
          </p:nvPr>
        </p:nvSpPr>
        <p:spPr>
          <a:xfrm>
            <a:off x="557349" y="1407163"/>
            <a:ext cx="7958001" cy="4820168"/>
          </a:xfrm>
        </p:spPr>
        <p:txBody>
          <a:bodyPr>
            <a:noAutofit/>
          </a:bodyPr>
          <a:lstStyle/>
          <a:p>
            <a:pPr marL="0" indent="0" fontAlgn="base">
              <a:buNone/>
            </a:pPr>
            <a:r>
              <a:rPr lang="en-US" sz="2000" b="1" dirty="0"/>
              <a:t>Appropriate Use Criteria (AUC) Penalty Phase now depends on PHE</a:t>
            </a:r>
          </a:p>
          <a:p>
            <a:pPr marL="0" indent="0" fontAlgn="base">
              <a:buNone/>
            </a:pPr>
            <a:endParaRPr lang="en-US" sz="2000" b="1" dirty="0"/>
          </a:p>
          <a:p>
            <a:pPr fontAlgn="base"/>
            <a:r>
              <a:rPr lang="en-US" sz="2000" dirty="0">
                <a:solidFill>
                  <a:srgbClr val="FF0000"/>
                </a:solidFill>
              </a:rPr>
              <a:t>Penalty phase delayed until </a:t>
            </a:r>
            <a:r>
              <a:rPr lang="en-US" sz="2000" b="1" dirty="0">
                <a:solidFill>
                  <a:srgbClr val="FF0000"/>
                </a:solidFill>
              </a:rPr>
              <a:t>January 1</a:t>
            </a:r>
            <a:r>
              <a:rPr lang="en-US" sz="2000" b="1" baseline="30000" dirty="0">
                <a:solidFill>
                  <a:srgbClr val="FF0000"/>
                </a:solidFill>
              </a:rPr>
              <a:t>st</a:t>
            </a:r>
            <a:r>
              <a:rPr lang="en-US" sz="2000" b="1" dirty="0">
                <a:solidFill>
                  <a:srgbClr val="FF0000"/>
                </a:solidFill>
              </a:rPr>
              <a:t>, 2023 OR </a:t>
            </a:r>
            <a:r>
              <a:rPr lang="en-US" sz="2000" dirty="0">
                <a:solidFill>
                  <a:srgbClr val="FF0000"/>
                </a:solidFill>
              </a:rPr>
              <a:t>the</a:t>
            </a:r>
            <a:r>
              <a:rPr lang="en-US" sz="2000" b="1" dirty="0">
                <a:solidFill>
                  <a:srgbClr val="FF0000"/>
                </a:solidFill>
              </a:rPr>
              <a:t> first year following the end of the PHE (whichever the latter) </a:t>
            </a:r>
          </a:p>
          <a:p>
            <a:pPr fontAlgn="base"/>
            <a:endParaRPr lang="en-US" sz="2000" b="1" dirty="0"/>
          </a:p>
          <a:p>
            <a:pPr fontAlgn="base"/>
            <a:r>
              <a:rPr lang="en-US" sz="2000" b="1" dirty="0"/>
              <a:t>CMS cited industry unreadiness combined with impact of pandemic as reason for extended testing year(s)</a:t>
            </a:r>
          </a:p>
          <a:p>
            <a:pPr lvl="1" fontAlgn="base"/>
            <a:r>
              <a:rPr lang="en-US" sz="1700" dirty="0"/>
              <a:t>~10% of 2020 claims were considered compliant for reimbursement </a:t>
            </a:r>
          </a:p>
          <a:p>
            <a:pPr lvl="1" fontAlgn="base"/>
            <a:endParaRPr lang="en-US" sz="1700" dirty="0"/>
          </a:p>
          <a:p>
            <a:pPr fontAlgn="base"/>
            <a:r>
              <a:rPr lang="en-US" sz="2000" b="1" dirty="0"/>
              <a:t>Reminder</a:t>
            </a:r>
            <a:r>
              <a:rPr lang="en-US" sz="2000" dirty="0"/>
              <a:t> – PAMA is law and would take congressional action to remove entirely </a:t>
            </a:r>
          </a:p>
          <a:p>
            <a:pPr lvl="1" fontAlgn="base"/>
            <a:endParaRPr lang="en-US" sz="1700" b="1" dirty="0"/>
          </a:p>
        </p:txBody>
      </p:sp>
    </p:spTree>
    <p:extLst>
      <p:ext uri="{BB962C8B-B14F-4D97-AF65-F5344CB8AC3E}">
        <p14:creationId xmlns:p14="http://schemas.microsoft.com/office/powerpoint/2010/main" val="25921432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63268-0EC6-4E3E-9425-6872C312131A}"/>
              </a:ext>
            </a:extLst>
          </p:cNvPr>
          <p:cNvSpPr>
            <a:spLocks noGrp="1"/>
          </p:cNvSpPr>
          <p:nvPr>
            <p:ph type="title"/>
          </p:nvPr>
        </p:nvSpPr>
        <p:spPr/>
        <p:txBody>
          <a:bodyPr/>
          <a:lstStyle/>
          <a:p>
            <a:r>
              <a:rPr lang="en-US" dirty="0"/>
              <a:t>Regulatory Triggers - QPP</a:t>
            </a:r>
          </a:p>
        </p:txBody>
      </p:sp>
      <p:sp>
        <p:nvSpPr>
          <p:cNvPr id="4" name="Content Placeholder 3">
            <a:extLst>
              <a:ext uri="{FF2B5EF4-FFF2-40B4-BE49-F238E27FC236}">
                <a16:creationId xmlns:a16="http://schemas.microsoft.com/office/drawing/2014/main" id="{10064724-E43D-4917-B3D0-83272A17C619}"/>
              </a:ext>
            </a:extLst>
          </p:cNvPr>
          <p:cNvSpPr>
            <a:spLocks noGrp="1"/>
          </p:cNvSpPr>
          <p:nvPr>
            <p:ph sz="half" idx="2"/>
          </p:nvPr>
        </p:nvSpPr>
        <p:spPr>
          <a:xfrm>
            <a:off x="557349" y="1407163"/>
            <a:ext cx="7958001" cy="4820168"/>
          </a:xfrm>
        </p:spPr>
        <p:txBody>
          <a:bodyPr>
            <a:noAutofit/>
          </a:bodyPr>
          <a:lstStyle/>
          <a:p>
            <a:pPr marL="0" indent="0" fontAlgn="base">
              <a:buNone/>
            </a:pPr>
            <a:r>
              <a:rPr lang="en-US" sz="2000" b="1" dirty="0"/>
              <a:t>Quality Payment Program (QPP) offered various flexibilities for participants:</a:t>
            </a:r>
          </a:p>
          <a:p>
            <a:pPr marL="0" indent="0" fontAlgn="base">
              <a:buNone/>
            </a:pPr>
            <a:endParaRPr lang="en-US" sz="2000" b="1" dirty="0"/>
          </a:p>
          <a:p>
            <a:pPr fontAlgn="base"/>
            <a:r>
              <a:rPr lang="en-US" sz="2000" b="1" dirty="0"/>
              <a:t>Merit-Based Incentive Payment Program (MIPS) Track</a:t>
            </a:r>
          </a:p>
          <a:p>
            <a:pPr lvl="1" fontAlgn="base"/>
            <a:r>
              <a:rPr lang="en-US" sz="1700" b="1" dirty="0"/>
              <a:t>2019 – </a:t>
            </a:r>
            <a:r>
              <a:rPr lang="en-US" sz="1700" dirty="0"/>
              <a:t>Automatic EUC policy applied to individuals </a:t>
            </a:r>
          </a:p>
          <a:p>
            <a:pPr lvl="1" fontAlgn="base"/>
            <a:r>
              <a:rPr lang="en-US" sz="1700" b="1" dirty="0"/>
              <a:t>2020/2021 – </a:t>
            </a:r>
            <a:r>
              <a:rPr lang="en-US" sz="1700" dirty="0"/>
              <a:t>EUC Hardship applications for COVID opened for applications, automatic EUC applied to individuals, COST category reweighted </a:t>
            </a:r>
          </a:p>
          <a:p>
            <a:pPr lvl="1" fontAlgn="base"/>
            <a:r>
              <a:rPr lang="en-US" sz="1700" b="1" dirty="0"/>
              <a:t>2022 – </a:t>
            </a:r>
            <a:r>
              <a:rPr lang="en-US" sz="1700" dirty="0"/>
              <a:t>COVID EUC Hardship applications opened again </a:t>
            </a:r>
          </a:p>
          <a:p>
            <a:pPr lvl="1" fontAlgn="base"/>
            <a:r>
              <a:rPr lang="en-US" sz="1700" b="1" dirty="0"/>
              <a:t>Complex PT bonus expanded 2020 PY </a:t>
            </a:r>
          </a:p>
          <a:p>
            <a:pPr lvl="1" fontAlgn="base"/>
            <a:endParaRPr lang="en-US" sz="1700" b="1" dirty="0"/>
          </a:p>
          <a:p>
            <a:pPr fontAlgn="base"/>
            <a:r>
              <a:rPr lang="en-US" sz="2000" b="1" dirty="0"/>
              <a:t>Advanced APM (AAPM) Track</a:t>
            </a:r>
          </a:p>
          <a:p>
            <a:pPr lvl="1" fontAlgn="base"/>
            <a:r>
              <a:rPr lang="en-US" sz="1700" b="1" dirty="0"/>
              <a:t>Qualifying participant thresholds frozen until after 2023 </a:t>
            </a:r>
          </a:p>
        </p:txBody>
      </p:sp>
    </p:spTree>
    <p:extLst>
      <p:ext uri="{BB962C8B-B14F-4D97-AF65-F5344CB8AC3E}">
        <p14:creationId xmlns:p14="http://schemas.microsoft.com/office/powerpoint/2010/main" val="17028726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63268-0EC6-4E3E-9425-6872C312131A}"/>
              </a:ext>
            </a:extLst>
          </p:cNvPr>
          <p:cNvSpPr>
            <a:spLocks noGrp="1"/>
          </p:cNvSpPr>
          <p:nvPr>
            <p:ph type="title"/>
          </p:nvPr>
        </p:nvSpPr>
        <p:spPr/>
        <p:txBody>
          <a:bodyPr/>
          <a:lstStyle/>
          <a:p>
            <a:r>
              <a:rPr lang="en-US" dirty="0"/>
              <a:t>Regulatory Triggers - QPP</a:t>
            </a:r>
          </a:p>
        </p:txBody>
      </p:sp>
      <p:sp>
        <p:nvSpPr>
          <p:cNvPr id="4" name="Content Placeholder 3">
            <a:extLst>
              <a:ext uri="{FF2B5EF4-FFF2-40B4-BE49-F238E27FC236}">
                <a16:creationId xmlns:a16="http://schemas.microsoft.com/office/drawing/2014/main" id="{10064724-E43D-4917-B3D0-83272A17C619}"/>
              </a:ext>
            </a:extLst>
          </p:cNvPr>
          <p:cNvSpPr>
            <a:spLocks noGrp="1"/>
          </p:cNvSpPr>
          <p:nvPr>
            <p:ph sz="half" idx="2"/>
          </p:nvPr>
        </p:nvSpPr>
        <p:spPr>
          <a:xfrm>
            <a:off x="557349" y="1407163"/>
            <a:ext cx="7958001" cy="4820168"/>
          </a:xfrm>
        </p:spPr>
        <p:txBody>
          <a:bodyPr>
            <a:noAutofit/>
          </a:bodyPr>
          <a:lstStyle/>
          <a:p>
            <a:pPr marL="0" indent="0" fontAlgn="base">
              <a:buNone/>
            </a:pPr>
            <a:r>
              <a:rPr lang="en-US" sz="2000" b="1" dirty="0"/>
              <a:t>Although QPP offered flexibility, the MIPs program continued to mature in scope and difficulty…</a:t>
            </a:r>
          </a:p>
          <a:p>
            <a:pPr marL="0" indent="0" fontAlgn="base">
              <a:buNone/>
            </a:pPr>
            <a:endParaRPr lang="en-US" sz="2000" b="1" dirty="0"/>
          </a:p>
          <a:p>
            <a:pPr fontAlgn="base"/>
            <a:r>
              <a:rPr lang="en-US" sz="2800" b="1" dirty="0"/>
              <a:t> 2022 PY Reminders:</a:t>
            </a:r>
          </a:p>
          <a:p>
            <a:pPr lvl="1" fontAlgn="base"/>
            <a:r>
              <a:rPr lang="en-US" b="1" dirty="0"/>
              <a:t>Penalty Threshold: </a:t>
            </a:r>
            <a:r>
              <a:rPr lang="en-US" b="1" dirty="0">
                <a:solidFill>
                  <a:srgbClr val="FF0000"/>
                </a:solidFill>
              </a:rPr>
              <a:t>75 points</a:t>
            </a:r>
          </a:p>
          <a:p>
            <a:pPr lvl="1" fontAlgn="base"/>
            <a:r>
              <a:rPr lang="en-US" b="1" dirty="0"/>
              <a:t>Exceptional Performer Threshold</a:t>
            </a:r>
            <a:r>
              <a:rPr lang="en-US" b="1" dirty="0">
                <a:solidFill>
                  <a:srgbClr val="FF0000"/>
                </a:solidFill>
              </a:rPr>
              <a:t>: 89 points</a:t>
            </a:r>
          </a:p>
          <a:p>
            <a:pPr lvl="1" fontAlgn="base"/>
            <a:r>
              <a:rPr lang="en-US" b="1" dirty="0"/>
              <a:t>Maximum Payment Adjustment: </a:t>
            </a:r>
            <a:r>
              <a:rPr lang="en-US" b="1" dirty="0">
                <a:solidFill>
                  <a:srgbClr val="FF0000"/>
                </a:solidFill>
              </a:rPr>
              <a:t>+/- 9%</a:t>
            </a:r>
          </a:p>
          <a:p>
            <a:pPr lvl="1" fontAlgn="base"/>
            <a:endParaRPr lang="en-US" b="1" dirty="0"/>
          </a:p>
          <a:p>
            <a:pPr lvl="1" fontAlgn="base"/>
            <a:r>
              <a:rPr lang="en-US" b="1" dirty="0"/>
              <a:t>Fewer ways to earn points towards Quality score </a:t>
            </a:r>
          </a:p>
          <a:p>
            <a:pPr lvl="2" fontAlgn="base"/>
            <a:r>
              <a:rPr lang="en-US" sz="1400" b="1" dirty="0"/>
              <a:t>Topped out/capped measures </a:t>
            </a:r>
          </a:p>
          <a:p>
            <a:pPr lvl="2" fontAlgn="base"/>
            <a:r>
              <a:rPr lang="en-US" sz="1400" b="1" dirty="0"/>
              <a:t>High priority/EHR Bonus Points Removed </a:t>
            </a:r>
          </a:p>
          <a:p>
            <a:pPr lvl="2" fontAlgn="base"/>
            <a:endParaRPr lang="en-US" sz="1400" b="1" dirty="0"/>
          </a:p>
          <a:p>
            <a:pPr lvl="1" fontAlgn="base"/>
            <a:r>
              <a:rPr lang="en-US" sz="1700" b="1" dirty="0"/>
              <a:t>Risk of penalty is VERY REAL</a:t>
            </a:r>
          </a:p>
        </p:txBody>
      </p:sp>
    </p:spTree>
    <p:extLst>
      <p:ext uri="{BB962C8B-B14F-4D97-AF65-F5344CB8AC3E}">
        <p14:creationId xmlns:p14="http://schemas.microsoft.com/office/powerpoint/2010/main" val="104699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893B0-0795-49E2-B910-4284F02287AE}"/>
              </a:ext>
            </a:extLst>
          </p:cNvPr>
          <p:cNvSpPr>
            <a:spLocks noGrp="1"/>
          </p:cNvSpPr>
          <p:nvPr>
            <p:ph type="title"/>
          </p:nvPr>
        </p:nvSpPr>
        <p:spPr/>
        <p:txBody>
          <a:bodyPr>
            <a:normAutofit/>
          </a:bodyPr>
          <a:lstStyle/>
          <a:p>
            <a:r>
              <a:rPr lang="en-US" dirty="0"/>
              <a:t>Summary</a:t>
            </a:r>
          </a:p>
        </p:txBody>
      </p:sp>
      <p:sp>
        <p:nvSpPr>
          <p:cNvPr id="3" name="Text Placeholder 2">
            <a:extLst>
              <a:ext uri="{FF2B5EF4-FFF2-40B4-BE49-F238E27FC236}">
                <a16:creationId xmlns:a16="http://schemas.microsoft.com/office/drawing/2014/main" id="{E3D04713-9AEA-4BC6-A53D-BF23A341015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3288874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63268-0EC6-4E3E-9425-6872C312131A}"/>
              </a:ext>
            </a:extLst>
          </p:cNvPr>
          <p:cNvSpPr>
            <a:spLocks noGrp="1"/>
          </p:cNvSpPr>
          <p:nvPr>
            <p:ph type="title"/>
          </p:nvPr>
        </p:nvSpPr>
        <p:spPr/>
        <p:txBody>
          <a:bodyPr/>
          <a:lstStyle/>
          <a:p>
            <a:r>
              <a:rPr lang="en-US" dirty="0"/>
              <a:t>Summary</a:t>
            </a:r>
          </a:p>
        </p:txBody>
      </p:sp>
      <p:sp>
        <p:nvSpPr>
          <p:cNvPr id="4" name="Content Placeholder 3">
            <a:extLst>
              <a:ext uri="{FF2B5EF4-FFF2-40B4-BE49-F238E27FC236}">
                <a16:creationId xmlns:a16="http://schemas.microsoft.com/office/drawing/2014/main" id="{10064724-E43D-4917-B3D0-83272A17C619}"/>
              </a:ext>
            </a:extLst>
          </p:cNvPr>
          <p:cNvSpPr>
            <a:spLocks noGrp="1"/>
          </p:cNvSpPr>
          <p:nvPr>
            <p:ph sz="half" idx="2"/>
          </p:nvPr>
        </p:nvSpPr>
        <p:spPr>
          <a:xfrm>
            <a:off x="557349" y="1407163"/>
            <a:ext cx="7958001" cy="4820168"/>
          </a:xfrm>
        </p:spPr>
        <p:txBody>
          <a:bodyPr>
            <a:noAutofit/>
          </a:bodyPr>
          <a:lstStyle/>
          <a:p>
            <a:pPr fontAlgn="base"/>
            <a:r>
              <a:rPr lang="en-US" sz="2000" b="1" dirty="0"/>
              <a:t>COVID-19 PHE expected to be renewed once more </a:t>
            </a:r>
          </a:p>
          <a:p>
            <a:pPr lvl="1" fontAlgn="base"/>
            <a:r>
              <a:rPr lang="en-US" sz="1700" b="1" dirty="0"/>
              <a:t>If renewed, PHE would last until mid-October</a:t>
            </a:r>
          </a:p>
          <a:p>
            <a:pPr lvl="1" fontAlgn="base"/>
            <a:endParaRPr lang="en-US" sz="1700" b="1" dirty="0"/>
          </a:p>
          <a:p>
            <a:pPr fontAlgn="base"/>
            <a:r>
              <a:rPr lang="en-US" sz="2000" b="1" dirty="0"/>
              <a:t>Keep eye out for 60-day notice from CMS/HHS </a:t>
            </a:r>
          </a:p>
          <a:p>
            <a:pPr lvl="1" fontAlgn="base"/>
            <a:r>
              <a:rPr lang="en-US" sz="1700" b="1" dirty="0"/>
              <a:t>This would happen in August </a:t>
            </a:r>
          </a:p>
          <a:p>
            <a:pPr lvl="1" fontAlgn="base"/>
            <a:endParaRPr lang="en-US" sz="1700" b="1" dirty="0"/>
          </a:p>
          <a:p>
            <a:pPr fontAlgn="base"/>
            <a:r>
              <a:rPr lang="en-US" sz="2000" b="1" dirty="0"/>
              <a:t>Plan for items triggered by the end of PHE</a:t>
            </a:r>
          </a:p>
          <a:p>
            <a:pPr lvl="1" fontAlgn="base"/>
            <a:r>
              <a:rPr lang="en-US" sz="1700" b="1" dirty="0"/>
              <a:t>MIPs, AUC, Reimbursement Cuts…</a:t>
            </a:r>
            <a:r>
              <a:rPr lang="en-US" sz="1700" b="1" dirty="0" err="1"/>
              <a:t>etc</a:t>
            </a:r>
            <a:endParaRPr lang="en-US" sz="1700" b="1" dirty="0"/>
          </a:p>
          <a:p>
            <a:pPr lvl="1" fontAlgn="base"/>
            <a:endParaRPr lang="en-US" sz="1700" b="1" dirty="0"/>
          </a:p>
          <a:p>
            <a:pPr fontAlgn="base"/>
            <a:r>
              <a:rPr lang="en-US" sz="2000" b="1" dirty="0"/>
              <a:t>If using CMS waivers/telehealth, important to plan for transitioning off </a:t>
            </a:r>
          </a:p>
          <a:p>
            <a:pPr lvl="1" fontAlgn="base"/>
            <a:endParaRPr lang="en-US" sz="1700" b="1" dirty="0"/>
          </a:p>
          <a:p>
            <a:pPr marL="342900" lvl="1" indent="0" fontAlgn="base">
              <a:buNone/>
            </a:pPr>
            <a:endParaRPr lang="en-US" sz="1700" b="1" dirty="0"/>
          </a:p>
          <a:p>
            <a:pPr fontAlgn="base"/>
            <a:endParaRPr lang="en-US" sz="2000" b="1" dirty="0"/>
          </a:p>
        </p:txBody>
      </p:sp>
    </p:spTree>
    <p:extLst>
      <p:ext uri="{BB962C8B-B14F-4D97-AF65-F5344CB8AC3E}">
        <p14:creationId xmlns:p14="http://schemas.microsoft.com/office/powerpoint/2010/main" val="22135835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1810C-A821-924B-84C3-8BB9BF144338}"/>
              </a:ext>
            </a:extLst>
          </p:cNvPr>
          <p:cNvSpPr>
            <a:spLocks noGrp="1"/>
          </p:cNvSpPr>
          <p:nvPr>
            <p:ph type="ctrTitle"/>
          </p:nvPr>
        </p:nvSpPr>
        <p:spPr>
          <a:xfrm>
            <a:off x="628650" y="3032239"/>
            <a:ext cx="6858000" cy="793522"/>
          </a:xfrm>
        </p:spPr>
        <p:txBody>
          <a:bodyPr/>
          <a:lstStyle/>
          <a:p>
            <a:pPr algn="ctr"/>
            <a:r>
              <a:rPr lang="en-US" dirty="0"/>
              <a:t>Submitted Questions</a:t>
            </a:r>
          </a:p>
        </p:txBody>
      </p:sp>
    </p:spTree>
    <p:extLst>
      <p:ext uri="{BB962C8B-B14F-4D97-AF65-F5344CB8AC3E}">
        <p14:creationId xmlns:p14="http://schemas.microsoft.com/office/powerpoint/2010/main" val="9191154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1810C-A821-924B-84C3-8BB9BF144338}"/>
              </a:ext>
            </a:extLst>
          </p:cNvPr>
          <p:cNvSpPr>
            <a:spLocks noGrp="1"/>
          </p:cNvSpPr>
          <p:nvPr>
            <p:ph type="ctrTitle"/>
          </p:nvPr>
        </p:nvSpPr>
        <p:spPr/>
        <p:txBody>
          <a:bodyPr/>
          <a:lstStyle/>
          <a:p>
            <a:r>
              <a:rPr lang="en-US" dirty="0"/>
              <a:t>Thanks!</a:t>
            </a:r>
          </a:p>
        </p:txBody>
      </p:sp>
      <p:sp>
        <p:nvSpPr>
          <p:cNvPr id="3" name="Subtitle 2">
            <a:extLst>
              <a:ext uri="{FF2B5EF4-FFF2-40B4-BE49-F238E27FC236}">
                <a16:creationId xmlns:a16="http://schemas.microsoft.com/office/drawing/2014/main" id="{461A6AEC-6BDD-AF40-B9EA-E5AB65F3A57A}"/>
              </a:ext>
            </a:extLst>
          </p:cNvPr>
          <p:cNvSpPr>
            <a:spLocks noGrp="1"/>
          </p:cNvSpPr>
          <p:nvPr>
            <p:ph type="subTitle" idx="1"/>
          </p:nvPr>
        </p:nvSpPr>
        <p:spPr/>
        <p:txBody>
          <a:bodyPr/>
          <a:lstStyle/>
          <a:p>
            <a:r>
              <a:rPr lang="en-US" dirty="0"/>
              <a:t>Kayley Jaquet | Manager of Regulatory Affairs</a:t>
            </a:r>
          </a:p>
        </p:txBody>
      </p:sp>
      <p:sp>
        <p:nvSpPr>
          <p:cNvPr id="4" name="Content Placeholder 3">
            <a:extLst>
              <a:ext uri="{FF2B5EF4-FFF2-40B4-BE49-F238E27FC236}">
                <a16:creationId xmlns:a16="http://schemas.microsoft.com/office/drawing/2014/main" id="{08AC658C-D5B6-C348-A380-08B4377B1EAE}"/>
              </a:ext>
            </a:extLst>
          </p:cNvPr>
          <p:cNvSpPr>
            <a:spLocks noGrp="1"/>
          </p:cNvSpPr>
          <p:nvPr>
            <p:ph sz="quarter" idx="13"/>
          </p:nvPr>
        </p:nvSpPr>
        <p:spPr/>
        <p:txBody>
          <a:bodyPr>
            <a:normAutofit/>
          </a:bodyPr>
          <a:lstStyle/>
          <a:p>
            <a:pPr>
              <a:lnSpc>
                <a:spcPct val="100000"/>
              </a:lnSpc>
              <a:spcBef>
                <a:spcPts val="0"/>
              </a:spcBef>
            </a:pPr>
            <a:r>
              <a:rPr lang="en-US" sz="1800" dirty="0">
                <a:latin typeface="Arial" panose="020B0604020202020204" pitchFamily="34" charset="0"/>
                <a:ea typeface="Calibri" panose="020F0502020204030204" pitchFamily="34" charset="0"/>
                <a:cs typeface="Arial" panose="020B0604020202020204" pitchFamily="34" charset="0"/>
              </a:rPr>
              <a:t>ADVOCATE Radiology Billing</a:t>
            </a:r>
          </a:p>
          <a:p>
            <a:pPr>
              <a:lnSpc>
                <a:spcPct val="100000"/>
              </a:lnSpc>
              <a:spcBef>
                <a:spcPts val="0"/>
              </a:spcBef>
            </a:pPr>
            <a:r>
              <a:rPr lang="en-US" b="0" i="0" dirty="0">
                <a:solidFill>
                  <a:srgbClr val="222222"/>
                </a:solidFill>
                <a:effectLst/>
                <a:latin typeface="Roboto" panose="02000000000000000000" pitchFamily="2" charset="0"/>
              </a:rPr>
              <a:t>5475 Rings Rd</a:t>
            </a:r>
            <a:r>
              <a:rPr lang="en-US" dirty="0">
                <a:solidFill>
                  <a:srgbClr val="222222"/>
                </a:solidFill>
                <a:latin typeface="Roboto" panose="02000000000000000000" pitchFamily="2" charset="0"/>
              </a:rPr>
              <a:t> |</a:t>
            </a:r>
            <a:r>
              <a:rPr lang="en-US" b="0" i="0" dirty="0">
                <a:solidFill>
                  <a:srgbClr val="222222"/>
                </a:solidFill>
                <a:effectLst/>
                <a:latin typeface="Roboto" panose="02000000000000000000" pitchFamily="2" charset="0"/>
              </a:rPr>
              <a:t> Dublin, OH 43017</a:t>
            </a:r>
          </a:p>
          <a:p>
            <a:pPr>
              <a:lnSpc>
                <a:spcPct val="100000"/>
              </a:lnSpc>
              <a:spcBef>
                <a:spcPts val="0"/>
              </a:spcBef>
            </a:pPr>
            <a:r>
              <a:rPr lang="en-US" u="sng" dirty="0">
                <a:latin typeface="Arial" panose="020B0604020202020204" pitchFamily="34"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Kayley.jaquet</a:t>
            </a:r>
            <a:r>
              <a:rPr lang="en-US" sz="1800" u="sng" dirty="0">
                <a:latin typeface="Arial" panose="020B0604020202020204" pitchFamily="34"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@advocatercm.com</a:t>
            </a:r>
            <a:r>
              <a:rPr lang="en-US" sz="1800" dirty="0">
                <a:latin typeface="Arial" panose="020B0604020202020204" pitchFamily="34" charset="0"/>
                <a:ea typeface="Calibri" panose="020F0502020204030204" pitchFamily="34" charset="0"/>
                <a:cs typeface="Arial" panose="020B0604020202020204" pitchFamily="34" charset="0"/>
              </a:rPr>
              <a:t> | </a:t>
            </a:r>
            <a:r>
              <a:rPr lang="en-US" sz="1800" u="sng" dirty="0">
                <a:latin typeface="Arial" panose="020B060402020202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www.</a:t>
            </a:r>
            <a:r>
              <a:rPr lang="en-US" u="sng" dirty="0">
                <a:latin typeface="Arial" panose="020B060402020202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advocatercm</a:t>
            </a:r>
            <a:r>
              <a:rPr lang="en-US" sz="1800" u="sng" dirty="0">
                <a:latin typeface="Arial" panose="020B060402020202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.com</a:t>
            </a:r>
            <a:endParaRPr lang="en-US" sz="1800" dirty="0">
              <a:latin typeface="Arial" panose="020B0604020202020204" pitchFamily="34" charset="0"/>
              <a:ea typeface="Calibri" panose="020F0502020204030204" pitchFamily="34" charset="0"/>
              <a:cs typeface="Arial" panose="020B0604020202020204" pitchFamily="34" charset="0"/>
            </a:endParaRPr>
          </a:p>
          <a:p>
            <a:pPr>
              <a:lnSpc>
                <a:spcPct val="100000"/>
              </a:lnSpc>
            </a:pPr>
            <a:endParaRPr lang="en-US" sz="1800" dirty="0"/>
          </a:p>
        </p:txBody>
      </p:sp>
    </p:spTree>
    <p:extLst>
      <p:ext uri="{BB962C8B-B14F-4D97-AF65-F5344CB8AC3E}">
        <p14:creationId xmlns:p14="http://schemas.microsoft.com/office/powerpoint/2010/main" val="209616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893B0-0795-49E2-B910-4284F02287AE}"/>
              </a:ext>
            </a:extLst>
          </p:cNvPr>
          <p:cNvSpPr>
            <a:spLocks noGrp="1"/>
          </p:cNvSpPr>
          <p:nvPr>
            <p:ph type="title"/>
          </p:nvPr>
        </p:nvSpPr>
        <p:spPr>
          <a:xfrm>
            <a:off x="623888" y="1709740"/>
            <a:ext cx="7886700" cy="556805"/>
          </a:xfrm>
        </p:spPr>
        <p:txBody>
          <a:bodyPr>
            <a:normAutofit fontScale="90000"/>
          </a:bodyPr>
          <a:lstStyle/>
          <a:p>
            <a:r>
              <a:rPr lang="en-US" dirty="0"/>
              <a:t>Disclaimer:</a:t>
            </a:r>
          </a:p>
        </p:txBody>
      </p:sp>
      <p:sp>
        <p:nvSpPr>
          <p:cNvPr id="3" name="Text Placeholder 2">
            <a:extLst>
              <a:ext uri="{FF2B5EF4-FFF2-40B4-BE49-F238E27FC236}">
                <a16:creationId xmlns:a16="http://schemas.microsoft.com/office/drawing/2014/main" id="{E3D04713-9AEA-4BC6-A53D-BF23A341015C}"/>
              </a:ext>
            </a:extLst>
          </p:cNvPr>
          <p:cNvSpPr>
            <a:spLocks noGrp="1"/>
          </p:cNvSpPr>
          <p:nvPr>
            <p:ph type="body" idx="1"/>
          </p:nvPr>
        </p:nvSpPr>
        <p:spPr>
          <a:xfrm>
            <a:off x="623888" y="2344366"/>
            <a:ext cx="7886700" cy="1400321"/>
          </a:xfrm>
        </p:spPr>
        <p:txBody>
          <a:bodyPr/>
          <a:lstStyle/>
          <a:p>
            <a:r>
              <a:rPr lang="en-US" dirty="0"/>
              <a:t>The content presented within this webinar </a:t>
            </a:r>
            <a:r>
              <a:rPr lang="en-US" i="1" u="sng" dirty="0"/>
              <a:t>is not </a:t>
            </a:r>
            <a:r>
              <a:rPr lang="en-US" dirty="0"/>
              <a:t>an exhaustive list of </a:t>
            </a:r>
            <a:r>
              <a:rPr lang="en-US" u="sng" dirty="0"/>
              <a:t>all</a:t>
            </a:r>
            <a:r>
              <a:rPr lang="en-US" dirty="0"/>
              <a:t> regulatory items reliant on the declaration of the public health emergency. Please consult national/state guidance for the most up-to-date policies. </a:t>
            </a:r>
          </a:p>
        </p:txBody>
      </p:sp>
    </p:spTree>
    <p:extLst>
      <p:ext uri="{BB962C8B-B14F-4D97-AF65-F5344CB8AC3E}">
        <p14:creationId xmlns:p14="http://schemas.microsoft.com/office/powerpoint/2010/main" val="1389839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893B0-0795-49E2-B910-4284F02287AE}"/>
              </a:ext>
            </a:extLst>
          </p:cNvPr>
          <p:cNvSpPr>
            <a:spLocks noGrp="1"/>
          </p:cNvSpPr>
          <p:nvPr>
            <p:ph type="title"/>
          </p:nvPr>
        </p:nvSpPr>
        <p:spPr/>
        <p:txBody>
          <a:bodyPr>
            <a:normAutofit/>
          </a:bodyPr>
          <a:lstStyle/>
          <a:p>
            <a:r>
              <a:rPr lang="en-US" dirty="0"/>
              <a:t>COVID PHE </a:t>
            </a:r>
            <a:br>
              <a:rPr lang="en-US" dirty="0"/>
            </a:br>
            <a:r>
              <a:rPr lang="en-US" dirty="0"/>
              <a:t>Recap</a:t>
            </a:r>
          </a:p>
        </p:txBody>
      </p:sp>
      <p:sp>
        <p:nvSpPr>
          <p:cNvPr id="3" name="Text Placeholder 2">
            <a:extLst>
              <a:ext uri="{FF2B5EF4-FFF2-40B4-BE49-F238E27FC236}">
                <a16:creationId xmlns:a16="http://schemas.microsoft.com/office/drawing/2014/main" id="{E3D04713-9AEA-4BC6-A53D-BF23A341015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953136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63268-0EC6-4E3E-9425-6872C312131A}"/>
              </a:ext>
            </a:extLst>
          </p:cNvPr>
          <p:cNvSpPr>
            <a:spLocks noGrp="1"/>
          </p:cNvSpPr>
          <p:nvPr>
            <p:ph type="title"/>
          </p:nvPr>
        </p:nvSpPr>
        <p:spPr/>
        <p:txBody>
          <a:bodyPr/>
          <a:lstStyle/>
          <a:p>
            <a:r>
              <a:rPr lang="en-US" dirty="0"/>
              <a:t>COVID PHE Recap</a:t>
            </a:r>
          </a:p>
        </p:txBody>
      </p:sp>
      <p:sp>
        <p:nvSpPr>
          <p:cNvPr id="4" name="Content Placeholder 3">
            <a:extLst>
              <a:ext uri="{FF2B5EF4-FFF2-40B4-BE49-F238E27FC236}">
                <a16:creationId xmlns:a16="http://schemas.microsoft.com/office/drawing/2014/main" id="{10064724-E43D-4917-B3D0-83272A17C619}"/>
              </a:ext>
            </a:extLst>
          </p:cNvPr>
          <p:cNvSpPr>
            <a:spLocks noGrp="1"/>
          </p:cNvSpPr>
          <p:nvPr>
            <p:ph sz="half" idx="2"/>
          </p:nvPr>
        </p:nvSpPr>
        <p:spPr>
          <a:xfrm>
            <a:off x="557349" y="1407163"/>
            <a:ext cx="7958001" cy="4419705"/>
          </a:xfrm>
        </p:spPr>
        <p:txBody>
          <a:bodyPr>
            <a:normAutofit lnSpcReduction="10000"/>
          </a:bodyPr>
          <a:lstStyle/>
          <a:p>
            <a:r>
              <a:rPr lang="en-US" sz="2800" dirty="0"/>
              <a:t>Federal Public Health Emergency (PHE) due to COVID – 19</a:t>
            </a:r>
          </a:p>
          <a:p>
            <a:endParaRPr lang="en-US" sz="2800" dirty="0"/>
          </a:p>
          <a:p>
            <a:pPr lvl="1"/>
            <a:r>
              <a:rPr lang="en-US" sz="2400" dirty="0"/>
              <a:t>First issued January 31</a:t>
            </a:r>
            <a:r>
              <a:rPr lang="en-US" sz="2400" baseline="30000" dirty="0"/>
              <a:t>st</a:t>
            </a:r>
            <a:r>
              <a:rPr lang="en-US" sz="2400" dirty="0"/>
              <a:t>, 2020</a:t>
            </a:r>
          </a:p>
          <a:p>
            <a:pPr lvl="2"/>
            <a:r>
              <a:rPr lang="en-US" sz="2100" dirty="0"/>
              <a:t>Renewed in 90-day increments</a:t>
            </a:r>
          </a:p>
          <a:p>
            <a:pPr lvl="2"/>
            <a:r>
              <a:rPr lang="en-US" sz="2100" u="sng" dirty="0"/>
              <a:t>Currently</a:t>
            </a:r>
            <a:r>
              <a:rPr lang="en-US" sz="2100" dirty="0"/>
              <a:t> set to expire </a:t>
            </a:r>
            <a:r>
              <a:rPr lang="en-US" sz="2100" b="1" i="1" dirty="0"/>
              <a:t>July 16th, 2022 </a:t>
            </a:r>
          </a:p>
          <a:p>
            <a:pPr lvl="2"/>
            <a:endParaRPr lang="en-US" sz="2100" b="1" i="1" dirty="0"/>
          </a:p>
          <a:p>
            <a:pPr lvl="1"/>
            <a:r>
              <a:rPr lang="en-US" sz="2400" dirty="0"/>
              <a:t>CMS/HHS have promised </a:t>
            </a:r>
            <a:r>
              <a:rPr lang="en-US" sz="2400" b="1" dirty="0"/>
              <a:t>60-day notice </a:t>
            </a:r>
            <a:r>
              <a:rPr lang="en-US" sz="2400" dirty="0"/>
              <a:t>ahead of letting PHE expire</a:t>
            </a:r>
          </a:p>
          <a:p>
            <a:pPr lvl="2"/>
            <a:r>
              <a:rPr lang="en-US" sz="2100" dirty="0"/>
              <a:t>Anticipated that PHE will be renewed at least once more this year</a:t>
            </a:r>
          </a:p>
        </p:txBody>
      </p:sp>
    </p:spTree>
    <p:extLst>
      <p:ext uri="{BB962C8B-B14F-4D97-AF65-F5344CB8AC3E}">
        <p14:creationId xmlns:p14="http://schemas.microsoft.com/office/powerpoint/2010/main" val="185166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63268-0EC6-4E3E-9425-6872C312131A}"/>
              </a:ext>
            </a:extLst>
          </p:cNvPr>
          <p:cNvSpPr>
            <a:spLocks noGrp="1"/>
          </p:cNvSpPr>
          <p:nvPr>
            <p:ph type="title"/>
          </p:nvPr>
        </p:nvSpPr>
        <p:spPr/>
        <p:txBody>
          <a:bodyPr/>
          <a:lstStyle/>
          <a:p>
            <a:r>
              <a:rPr lang="en-US" dirty="0"/>
              <a:t>COVID PHE Recap</a:t>
            </a:r>
          </a:p>
        </p:txBody>
      </p:sp>
      <p:sp>
        <p:nvSpPr>
          <p:cNvPr id="4" name="Content Placeholder 3">
            <a:extLst>
              <a:ext uri="{FF2B5EF4-FFF2-40B4-BE49-F238E27FC236}">
                <a16:creationId xmlns:a16="http://schemas.microsoft.com/office/drawing/2014/main" id="{10064724-E43D-4917-B3D0-83272A17C619}"/>
              </a:ext>
            </a:extLst>
          </p:cNvPr>
          <p:cNvSpPr>
            <a:spLocks noGrp="1"/>
          </p:cNvSpPr>
          <p:nvPr>
            <p:ph sz="half" idx="2"/>
          </p:nvPr>
        </p:nvSpPr>
        <p:spPr>
          <a:xfrm>
            <a:off x="557349" y="1407163"/>
            <a:ext cx="7958001" cy="4419705"/>
          </a:xfrm>
        </p:spPr>
        <p:txBody>
          <a:bodyPr>
            <a:normAutofit/>
          </a:bodyPr>
          <a:lstStyle/>
          <a:p>
            <a:pPr marL="0" indent="0">
              <a:buNone/>
            </a:pPr>
            <a:r>
              <a:rPr lang="en-US" sz="2400" dirty="0"/>
              <a:t>During a declared PHE the federal government has the ability to waive or modify requirements over a range of areas to support patients, providers, and healthcare systems. </a:t>
            </a:r>
            <a:r>
              <a:rPr lang="en-US" sz="2400" b="1" i="1" dirty="0"/>
              <a:t>Examples:</a:t>
            </a:r>
          </a:p>
          <a:p>
            <a:pPr marL="342900" lvl="1" indent="0">
              <a:buNone/>
            </a:pPr>
            <a:endParaRPr lang="en-US" sz="2100" dirty="0"/>
          </a:p>
          <a:p>
            <a:pPr lvl="1"/>
            <a:r>
              <a:rPr lang="en-US" sz="2100" dirty="0"/>
              <a:t>Patient-focused flexibilities – cost-sharing/coverage related policies </a:t>
            </a:r>
          </a:p>
          <a:p>
            <a:pPr marL="342900" lvl="1" indent="0">
              <a:buNone/>
            </a:pPr>
            <a:endParaRPr lang="en-US" sz="2100" dirty="0"/>
          </a:p>
          <a:p>
            <a:pPr lvl="1"/>
            <a:r>
              <a:rPr lang="en-US" sz="2100" dirty="0"/>
              <a:t>Provider-focused flexibilities – scope of practice, licensure/enrollment requirements, compliance enforcement waivers, reimbursement increases </a:t>
            </a:r>
          </a:p>
          <a:p>
            <a:pPr marL="342900" lvl="1" indent="0">
              <a:buNone/>
            </a:pPr>
            <a:endParaRPr lang="en-US" sz="2100" dirty="0"/>
          </a:p>
        </p:txBody>
      </p:sp>
    </p:spTree>
    <p:extLst>
      <p:ext uri="{BB962C8B-B14F-4D97-AF65-F5344CB8AC3E}">
        <p14:creationId xmlns:p14="http://schemas.microsoft.com/office/powerpoint/2010/main" val="1693863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893B0-0795-49E2-B910-4284F02287AE}"/>
              </a:ext>
            </a:extLst>
          </p:cNvPr>
          <p:cNvSpPr>
            <a:spLocks noGrp="1"/>
          </p:cNvSpPr>
          <p:nvPr>
            <p:ph type="title"/>
          </p:nvPr>
        </p:nvSpPr>
        <p:spPr/>
        <p:txBody>
          <a:bodyPr>
            <a:normAutofit/>
          </a:bodyPr>
          <a:lstStyle/>
          <a:p>
            <a:r>
              <a:rPr lang="en-US" dirty="0"/>
              <a:t>Liability Immunity:</a:t>
            </a:r>
            <a:br>
              <a:rPr lang="en-US" dirty="0"/>
            </a:br>
            <a:r>
              <a:rPr lang="en-US" dirty="0"/>
              <a:t>PREP ACT</a:t>
            </a:r>
          </a:p>
        </p:txBody>
      </p:sp>
      <p:sp>
        <p:nvSpPr>
          <p:cNvPr id="3" name="Text Placeholder 2">
            <a:extLst>
              <a:ext uri="{FF2B5EF4-FFF2-40B4-BE49-F238E27FC236}">
                <a16:creationId xmlns:a16="http://schemas.microsoft.com/office/drawing/2014/main" id="{E3D04713-9AEA-4BC6-A53D-BF23A341015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569216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63268-0EC6-4E3E-9425-6872C312131A}"/>
              </a:ext>
            </a:extLst>
          </p:cNvPr>
          <p:cNvSpPr>
            <a:spLocks noGrp="1"/>
          </p:cNvSpPr>
          <p:nvPr>
            <p:ph type="title"/>
          </p:nvPr>
        </p:nvSpPr>
        <p:spPr/>
        <p:txBody>
          <a:bodyPr/>
          <a:lstStyle/>
          <a:p>
            <a:r>
              <a:rPr lang="en-US" dirty="0"/>
              <a:t>PREP ACT</a:t>
            </a:r>
          </a:p>
        </p:txBody>
      </p:sp>
      <p:sp>
        <p:nvSpPr>
          <p:cNvPr id="4" name="Content Placeholder 3">
            <a:extLst>
              <a:ext uri="{FF2B5EF4-FFF2-40B4-BE49-F238E27FC236}">
                <a16:creationId xmlns:a16="http://schemas.microsoft.com/office/drawing/2014/main" id="{10064724-E43D-4917-B3D0-83272A17C619}"/>
              </a:ext>
            </a:extLst>
          </p:cNvPr>
          <p:cNvSpPr>
            <a:spLocks noGrp="1"/>
          </p:cNvSpPr>
          <p:nvPr>
            <p:ph sz="half" idx="2"/>
          </p:nvPr>
        </p:nvSpPr>
        <p:spPr>
          <a:xfrm>
            <a:off x="557349" y="1407163"/>
            <a:ext cx="7958001" cy="4575348"/>
          </a:xfrm>
        </p:spPr>
        <p:txBody>
          <a:bodyPr>
            <a:normAutofit fontScale="92500" lnSpcReduction="10000"/>
          </a:bodyPr>
          <a:lstStyle/>
          <a:p>
            <a:pPr algn="l" fontAlgn="base"/>
            <a:r>
              <a:rPr lang="en-US" sz="2400" b="1" dirty="0">
                <a:solidFill>
                  <a:srgbClr val="393D40"/>
                </a:solidFill>
              </a:rPr>
              <a:t>March 2020 </a:t>
            </a:r>
            <a:r>
              <a:rPr lang="en-US" sz="2400" dirty="0">
                <a:solidFill>
                  <a:srgbClr val="393D40"/>
                </a:solidFill>
              </a:rPr>
              <a:t>– HHS Secretary issued PREP Act declaration to related to COVID-19, providing immunity protections for:</a:t>
            </a:r>
          </a:p>
          <a:p>
            <a:pPr marL="0" indent="0" algn="l" fontAlgn="base">
              <a:buNone/>
            </a:pPr>
            <a:endParaRPr lang="en-US" sz="2000" dirty="0">
              <a:solidFill>
                <a:srgbClr val="393D40"/>
              </a:solidFill>
            </a:endParaRPr>
          </a:p>
          <a:p>
            <a:pPr lvl="1"/>
            <a:r>
              <a:rPr lang="en-US" sz="2200" dirty="0">
                <a:solidFill>
                  <a:srgbClr val="262524"/>
                </a:solidFill>
              </a:rPr>
              <a:t>L</a:t>
            </a:r>
            <a:r>
              <a:rPr lang="en-US" sz="2200" b="0" i="0" dirty="0">
                <a:solidFill>
                  <a:srgbClr val="262524"/>
                </a:solidFill>
                <a:effectLst/>
              </a:rPr>
              <a:t>icensed health professionals authorized to administer covered medical countermeasures under the law of the state where the countermeasure is administered, and </a:t>
            </a:r>
          </a:p>
          <a:p>
            <a:pPr lvl="1"/>
            <a:endParaRPr lang="en-US" sz="2200" b="0" i="0" dirty="0">
              <a:solidFill>
                <a:srgbClr val="262524"/>
              </a:solidFill>
              <a:effectLst/>
            </a:endParaRPr>
          </a:p>
          <a:p>
            <a:pPr lvl="1"/>
            <a:r>
              <a:rPr lang="en-US" sz="2200" dirty="0">
                <a:solidFill>
                  <a:srgbClr val="262524"/>
                </a:solidFill>
              </a:rPr>
              <a:t>O</a:t>
            </a:r>
            <a:r>
              <a:rPr lang="en-US" sz="2200" b="0" i="0" dirty="0">
                <a:solidFill>
                  <a:srgbClr val="262524"/>
                </a:solidFill>
                <a:effectLst/>
              </a:rPr>
              <a:t>ther individuals identified in the declaration by the Secretary of Health and Human Services (HHS) to prescribe, dispense, or administer covered countermeasures, including the COVID-19 vaccine</a:t>
            </a:r>
          </a:p>
          <a:p>
            <a:pPr marL="0" indent="0" algn="l" fontAlgn="base">
              <a:buNone/>
            </a:pPr>
            <a:endParaRPr lang="en-US" sz="2000" b="0" u="none" strike="noStrike" dirty="0">
              <a:solidFill>
                <a:srgbClr val="393D40"/>
              </a:solidFill>
              <a:effectLst/>
              <a:latin typeface="Open Sans" panose="020B0606030504020204" pitchFamily="34" charset="0"/>
            </a:endParaRPr>
          </a:p>
          <a:p>
            <a:pPr marL="0" indent="0" algn="ctr" fontAlgn="base">
              <a:buNone/>
            </a:pPr>
            <a:r>
              <a:rPr lang="en-US" sz="2200" b="1" dirty="0">
                <a:solidFill>
                  <a:srgbClr val="393D40"/>
                </a:solidFill>
                <a:latin typeface="Open Sans" panose="020B0606030504020204" pitchFamily="34" charset="0"/>
              </a:rPr>
              <a:t>Declaration ends </a:t>
            </a:r>
            <a:r>
              <a:rPr lang="en-US" sz="2200" b="1" dirty="0">
                <a:solidFill>
                  <a:srgbClr val="FF0000"/>
                </a:solidFill>
                <a:latin typeface="Open Sans" panose="020B0606030504020204" pitchFamily="34" charset="0"/>
              </a:rPr>
              <a:t>October 1</a:t>
            </a:r>
            <a:r>
              <a:rPr lang="en-US" sz="2200" b="1" baseline="30000" dirty="0">
                <a:solidFill>
                  <a:srgbClr val="FF0000"/>
                </a:solidFill>
                <a:latin typeface="Open Sans" panose="020B0606030504020204" pitchFamily="34" charset="0"/>
              </a:rPr>
              <a:t>st</a:t>
            </a:r>
            <a:r>
              <a:rPr lang="en-US" sz="2200" b="1" dirty="0">
                <a:solidFill>
                  <a:srgbClr val="FF0000"/>
                </a:solidFill>
                <a:latin typeface="Open Sans" panose="020B0606030504020204" pitchFamily="34" charset="0"/>
              </a:rPr>
              <a:t>, 2024</a:t>
            </a:r>
            <a:endParaRPr lang="en-US" sz="2200" b="1" i="0" dirty="0">
              <a:solidFill>
                <a:srgbClr val="FF0000"/>
              </a:solidFill>
              <a:effectLst/>
              <a:latin typeface="Open Sans" panose="020B0606030504020204" pitchFamily="34" charset="0"/>
            </a:endParaRPr>
          </a:p>
          <a:p>
            <a:pPr marL="0" indent="0" algn="l" fontAlgn="base">
              <a:buNone/>
            </a:pPr>
            <a:endParaRPr lang="en-US" sz="2000" b="0" u="none" strike="noStrike" dirty="0">
              <a:solidFill>
                <a:srgbClr val="393D40"/>
              </a:solidFill>
              <a:effectLst/>
              <a:latin typeface="Open Sans" panose="020B0606030504020204" pitchFamily="34" charset="0"/>
            </a:endParaRPr>
          </a:p>
          <a:p>
            <a:pPr marL="342900" lvl="1" indent="0">
              <a:buNone/>
            </a:pPr>
            <a:endParaRPr lang="en-US" sz="2100" dirty="0"/>
          </a:p>
        </p:txBody>
      </p:sp>
    </p:spTree>
    <p:extLst>
      <p:ext uri="{BB962C8B-B14F-4D97-AF65-F5344CB8AC3E}">
        <p14:creationId xmlns:p14="http://schemas.microsoft.com/office/powerpoint/2010/main" val="3113972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63268-0EC6-4E3E-9425-6872C312131A}"/>
              </a:ext>
            </a:extLst>
          </p:cNvPr>
          <p:cNvSpPr>
            <a:spLocks noGrp="1"/>
          </p:cNvSpPr>
          <p:nvPr>
            <p:ph type="title"/>
          </p:nvPr>
        </p:nvSpPr>
        <p:spPr/>
        <p:txBody>
          <a:bodyPr/>
          <a:lstStyle/>
          <a:p>
            <a:r>
              <a:rPr lang="en-US" dirty="0"/>
              <a:t>PREP ACT</a:t>
            </a:r>
          </a:p>
        </p:txBody>
      </p:sp>
      <p:sp>
        <p:nvSpPr>
          <p:cNvPr id="4" name="Content Placeholder 3">
            <a:extLst>
              <a:ext uri="{FF2B5EF4-FFF2-40B4-BE49-F238E27FC236}">
                <a16:creationId xmlns:a16="http://schemas.microsoft.com/office/drawing/2014/main" id="{10064724-E43D-4917-B3D0-83272A17C619}"/>
              </a:ext>
            </a:extLst>
          </p:cNvPr>
          <p:cNvSpPr>
            <a:spLocks noGrp="1"/>
          </p:cNvSpPr>
          <p:nvPr>
            <p:ph sz="half" idx="2"/>
          </p:nvPr>
        </p:nvSpPr>
        <p:spPr>
          <a:xfrm>
            <a:off x="557349" y="1407163"/>
            <a:ext cx="7958001" cy="4497526"/>
          </a:xfrm>
        </p:spPr>
        <p:txBody>
          <a:bodyPr>
            <a:normAutofit lnSpcReduction="10000"/>
          </a:bodyPr>
          <a:lstStyle/>
          <a:p>
            <a:pPr marL="0" indent="0" algn="l" fontAlgn="base">
              <a:buNone/>
            </a:pPr>
            <a:r>
              <a:rPr lang="en-US" sz="2400" b="1" u="none" strike="noStrike" dirty="0">
                <a:solidFill>
                  <a:srgbClr val="393D40"/>
                </a:solidFill>
                <a:effectLst/>
              </a:rPr>
              <a:t>Amendments to Declaration (</a:t>
            </a:r>
            <a:r>
              <a:rPr lang="en-US" sz="2400" b="1" u="none" strike="noStrike" dirty="0">
                <a:effectLst/>
              </a:rPr>
              <a:t>ending</a:t>
            </a:r>
            <a:r>
              <a:rPr lang="en-US" sz="2400" b="1" u="none" strike="noStrike" dirty="0">
                <a:solidFill>
                  <a:srgbClr val="FF0000"/>
                </a:solidFill>
                <a:effectLst/>
              </a:rPr>
              <a:t> October 1st, 2024</a:t>
            </a:r>
            <a:r>
              <a:rPr lang="en-US" sz="2400" b="1" u="none" strike="noStrike" dirty="0">
                <a:solidFill>
                  <a:srgbClr val="393D40"/>
                </a:solidFill>
                <a:effectLst/>
              </a:rPr>
              <a:t>):</a:t>
            </a:r>
          </a:p>
          <a:p>
            <a:pPr marL="0" indent="0" algn="l" fontAlgn="base">
              <a:buNone/>
            </a:pPr>
            <a:endParaRPr lang="en-US" sz="2000" b="0" u="none" strike="noStrike" dirty="0">
              <a:solidFill>
                <a:srgbClr val="393D40"/>
              </a:solidFill>
              <a:effectLst/>
            </a:endParaRPr>
          </a:p>
          <a:p>
            <a:pPr lvl="1" fontAlgn="base"/>
            <a:r>
              <a:rPr lang="en-US" sz="2000" dirty="0">
                <a:solidFill>
                  <a:srgbClr val="393D40"/>
                </a:solidFill>
              </a:rPr>
              <a:t>P</a:t>
            </a:r>
            <a:r>
              <a:rPr lang="en-US" sz="2000" b="0" i="0" u="none" strike="noStrike" dirty="0">
                <a:solidFill>
                  <a:srgbClr val="393D40"/>
                </a:solidFill>
                <a:effectLst/>
              </a:rPr>
              <a:t>harmacists and pharmacy interns to administer COVID-19 vaccines (and other immunizations) to children between the ages of 3 and 18, pre-empting any state law that had age limits</a:t>
            </a:r>
          </a:p>
          <a:p>
            <a:pPr lvl="1" fontAlgn="base"/>
            <a:endParaRPr lang="en-US" sz="2000" b="0" i="0" u="none" strike="noStrike" dirty="0">
              <a:solidFill>
                <a:srgbClr val="393D40"/>
              </a:solidFill>
              <a:effectLst/>
            </a:endParaRPr>
          </a:p>
          <a:p>
            <a:pPr lvl="1" fontAlgn="base"/>
            <a:r>
              <a:rPr lang="en-US" sz="2000" dirty="0">
                <a:solidFill>
                  <a:srgbClr val="393D40"/>
                </a:solidFill>
              </a:rPr>
              <a:t>H</a:t>
            </a:r>
            <a:r>
              <a:rPr lang="en-US" sz="2000" b="0" i="0" u="none" strike="noStrike" dirty="0">
                <a:solidFill>
                  <a:srgbClr val="393D40"/>
                </a:solidFill>
                <a:effectLst/>
              </a:rPr>
              <a:t>ealthcare providers licensed in one state to vaccinate against COVID-19 in any state</a:t>
            </a:r>
          </a:p>
          <a:p>
            <a:pPr lvl="1" fontAlgn="base"/>
            <a:endParaRPr lang="en-US" sz="2000" b="0" i="0" u="none" strike="noStrike" dirty="0">
              <a:solidFill>
                <a:srgbClr val="393D40"/>
              </a:solidFill>
              <a:effectLst/>
            </a:endParaRPr>
          </a:p>
          <a:p>
            <a:pPr lvl="1" fontAlgn="base"/>
            <a:r>
              <a:rPr lang="en-US" sz="2000" dirty="0">
                <a:solidFill>
                  <a:srgbClr val="393D40"/>
                </a:solidFill>
              </a:rPr>
              <a:t>P</a:t>
            </a:r>
            <a:r>
              <a:rPr lang="en-US" sz="2000" b="0" i="0" u="none" strike="noStrike" dirty="0">
                <a:solidFill>
                  <a:srgbClr val="393D40"/>
                </a:solidFill>
                <a:effectLst/>
              </a:rPr>
              <a:t>hysicians, registered nurses, and practical nurses whose licenses expired within the past five years to administer COVID-19 vaccines in any state</a:t>
            </a:r>
          </a:p>
          <a:p>
            <a:pPr marL="342900" lvl="1" indent="0">
              <a:buNone/>
            </a:pPr>
            <a:endParaRPr lang="en-US" sz="2100" dirty="0"/>
          </a:p>
        </p:txBody>
      </p:sp>
    </p:spTree>
    <p:extLst>
      <p:ext uri="{BB962C8B-B14F-4D97-AF65-F5344CB8AC3E}">
        <p14:creationId xmlns:p14="http://schemas.microsoft.com/office/powerpoint/2010/main" val="2118167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6317</TotalTime>
  <Words>1549</Words>
  <Application>Microsoft Office PowerPoint</Application>
  <PresentationFormat>On-screen Show (4:3)</PresentationFormat>
  <Paragraphs>196</Paragraphs>
  <Slides>28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Open Sans</vt:lpstr>
      <vt:lpstr>Roboto</vt:lpstr>
      <vt:lpstr>Office Theme</vt:lpstr>
      <vt:lpstr>Regulatory Considerations for a Post-PHE World </vt:lpstr>
      <vt:lpstr>Agenda</vt:lpstr>
      <vt:lpstr>Disclaimer:</vt:lpstr>
      <vt:lpstr>COVID PHE  Recap</vt:lpstr>
      <vt:lpstr>COVID PHE Recap</vt:lpstr>
      <vt:lpstr>COVID PHE Recap</vt:lpstr>
      <vt:lpstr>Liability Immunity: PREP ACT</vt:lpstr>
      <vt:lpstr>PREP ACT</vt:lpstr>
      <vt:lpstr>PREP ACT</vt:lpstr>
      <vt:lpstr>Medicare/Medicaid Waivers and Reimbursement</vt:lpstr>
      <vt:lpstr>Medicare/Medicaid Waivers</vt:lpstr>
      <vt:lpstr>Medicare/Medicaid Waivers</vt:lpstr>
      <vt:lpstr>Medicare/Medicaid Waivers</vt:lpstr>
      <vt:lpstr>Medicare/Medicaid Reimbursement</vt:lpstr>
      <vt:lpstr>Medicare/Medicaid Reimbursement</vt:lpstr>
      <vt:lpstr>Telehealth</vt:lpstr>
      <vt:lpstr>Telehealth</vt:lpstr>
      <vt:lpstr>Telehealth</vt:lpstr>
      <vt:lpstr>Telehealth</vt:lpstr>
      <vt:lpstr>Other Regulatory Triggers</vt:lpstr>
      <vt:lpstr>Regulatory Triggers - AUC</vt:lpstr>
      <vt:lpstr>Regulatory Triggers - AUC</vt:lpstr>
      <vt:lpstr>Regulatory Triggers - QPP</vt:lpstr>
      <vt:lpstr>Regulatory Triggers - QPP</vt:lpstr>
      <vt:lpstr>Summary</vt:lpstr>
      <vt:lpstr>Summary</vt:lpstr>
      <vt:lpstr>Submitted Questions</vt:lpstr>
      <vt:lpstr>Thanks!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Linley Myers</dc:creator>
  <cp:lastModifiedBy>Kayley Jaquet</cp:lastModifiedBy>
  <cp:revision>55</cp:revision>
  <dcterms:created xsi:type="dcterms:W3CDTF">2019-04-12T13:00:47Z</dcterms:created>
  <dcterms:modified xsi:type="dcterms:W3CDTF">2022-06-22T12:51:06Z</dcterms:modified>
</cp:coreProperties>
</file>